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Play"/>
      <p:regular r:id="rId17"/>
      <p:bold r:id="rId18"/>
    </p:embeddedFont>
    <p:embeddedFont>
      <p:font typeface="Roboto Mon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3" roundtripDataSignature="AMtx7mgLFigQAUCQaCzlhwmHMPtIF0U4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C879CC-4243-4295-A925-B0E24E22BCC6}">
  <a:tblStyle styleId="{FFC879CC-4243-4295-A925-B0E24E22BCC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Mono-bold.fntdata"/><Relationship Id="rId11" Type="http://schemas.openxmlformats.org/officeDocument/2006/relationships/slide" Target="slides/slide6.xml"/><Relationship Id="rId22" Type="http://schemas.openxmlformats.org/officeDocument/2006/relationships/font" Target="fonts/RobotoMono-boldItalic.fntdata"/><Relationship Id="rId10" Type="http://schemas.openxmlformats.org/officeDocument/2006/relationships/slide" Target="slides/slide5.xml"/><Relationship Id="rId21" Type="http://schemas.openxmlformats.org/officeDocument/2006/relationships/font" Target="fonts/RobotoMono-italic.fntdata"/><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lay-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Mono-regular.fntdata"/><Relationship Id="rId6" Type="http://schemas.openxmlformats.org/officeDocument/2006/relationships/slide" Target="slides/slide1.xml"/><Relationship Id="rId18" Type="http://schemas.openxmlformats.org/officeDocument/2006/relationships/font" Target="fonts/Play-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Slide 1 - Hello everyone, today we will presenting our AI model to you all, called Efficure: an AI model that predicts drug efficacy in cancer.</a:t>
            </a:r>
            <a:endParaRPr/>
          </a:p>
          <a:p>
            <a:pPr indent="0" lvl="0" marL="0" rtl="0" algn="l">
              <a:lnSpc>
                <a:spcPct val="100000"/>
              </a:lnSpc>
              <a:spcBef>
                <a:spcPts val="0"/>
              </a:spcBef>
              <a:spcAft>
                <a:spcPts val="0"/>
              </a:spcAft>
              <a:buSzPts val="1100"/>
              <a:buNone/>
            </a:pPr>
            <a:r>
              <a:rPr lang="en-GB"/>
              <a:t>Firstly, we would like to thank our hosts GetSeenVentures and Cancer Research UK training programme for organising this hackathon, as well as the sponsors for this event.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 name="Google Shape;27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 name="Google Shape;9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2718f9bd30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 name="Google Shape;110;g32718f9bd30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GB"/>
              <a:t>1. Trend towards repurposing drugs for different cancers.</a:t>
            </a:r>
            <a:endParaRPr/>
          </a:p>
          <a:p>
            <a:pPr indent="-298450" lvl="0" marL="457200" rtl="0" algn="l">
              <a:lnSpc>
                <a:spcPct val="100000"/>
              </a:lnSpc>
              <a:spcBef>
                <a:spcPts val="0"/>
              </a:spcBef>
              <a:spcAft>
                <a:spcPts val="0"/>
              </a:spcAft>
              <a:buSzPts val="1100"/>
              <a:buChar char="●"/>
            </a:pPr>
            <a:r>
              <a:rPr lang="en-GB"/>
              <a:t>2. It is important to understand the drug cytotoxicity in relation to the cell type and even genetic mutation, but IC50 experiments may be time and resource intensive.</a:t>
            </a:r>
            <a:endParaRPr/>
          </a:p>
          <a:p>
            <a:pPr indent="-298450" lvl="0" marL="457200" rtl="0" algn="l">
              <a:lnSpc>
                <a:spcPct val="100000"/>
              </a:lnSpc>
              <a:spcBef>
                <a:spcPts val="0"/>
              </a:spcBef>
              <a:spcAft>
                <a:spcPts val="0"/>
              </a:spcAft>
              <a:buSzPts val="1100"/>
              <a:buChar char="●"/>
            </a:pPr>
            <a:r>
              <a:rPr lang="en-GB"/>
              <a:t>3. Different cells or even genetic mutations among cell types may overexpress molecular targets of the drug or </a:t>
            </a:r>
            <a:endParaRPr/>
          </a:p>
          <a:p>
            <a:pPr indent="-298450" lvl="0" marL="457200" rtl="0" algn="l">
              <a:lnSpc>
                <a:spcPct val="100000"/>
              </a:lnSpc>
              <a:spcBef>
                <a:spcPts val="0"/>
              </a:spcBef>
              <a:spcAft>
                <a:spcPts val="0"/>
              </a:spcAft>
              <a:buSzPts val="1100"/>
              <a:buChar char="●"/>
            </a:pPr>
            <a:r>
              <a:rPr lang="en-GB"/>
              <a:t>3. Current tools for predicting IC50 does not account for cell type, only compound structure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When administering a drug, it’s important to note the drug efficacy - a measure of how well the drug works. For this, researchers often rely on obtaining the IC50 value: a</a:t>
            </a:r>
            <a:r>
              <a:rPr lang="en-GB">
                <a:solidFill>
                  <a:schemeClr val="dk1"/>
                </a:solidFill>
              </a:rPr>
              <a:t> </a:t>
            </a:r>
            <a:r>
              <a:rPr lang="en-GB" sz="1150">
                <a:solidFill>
                  <a:schemeClr val="dk1"/>
                </a:solidFill>
              </a:rPr>
              <a:t>quantitative measurement of how much of a drug or compound is required to inhibit a biological process by half. Generally, the lower the IC50 value, the more potent a drug is. However, IC50 testing is often time-consuming and requires significant resources.</a:t>
            </a:r>
            <a:endParaRPr sz="1150">
              <a:solidFill>
                <a:schemeClr val="dk1"/>
              </a:solidFill>
            </a:endParaRPr>
          </a:p>
          <a:p>
            <a:pPr indent="0" lvl="0" marL="0" rtl="0" algn="l">
              <a:lnSpc>
                <a:spcPct val="100000"/>
              </a:lnSpc>
              <a:spcBef>
                <a:spcPts val="0"/>
              </a:spcBef>
              <a:spcAft>
                <a:spcPts val="0"/>
              </a:spcAft>
              <a:buSzPts val="1100"/>
              <a:buNone/>
            </a:pPr>
            <a:r>
              <a:t/>
            </a:r>
            <a:endParaRPr sz="1150">
              <a:solidFill>
                <a:schemeClr val="dk1"/>
              </a:solidFill>
            </a:endParaRPr>
          </a:p>
          <a:p>
            <a:pPr indent="0" lvl="0" marL="0" rtl="0" algn="l">
              <a:lnSpc>
                <a:spcPct val="100000"/>
              </a:lnSpc>
              <a:spcBef>
                <a:spcPts val="0"/>
              </a:spcBef>
              <a:spcAft>
                <a:spcPts val="0"/>
              </a:spcAft>
              <a:buSzPts val="1100"/>
              <a:buNone/>
            </a:pPr>
            <a:r>
              <a:t/>
            </a:r>
            <a:endParaRPr sz="1150">
              <a:solidFill>
                <a:schemeClr val="dk1"/>
              </a:solidFill>
            </a:endParaRPr>
          </a:p>
        </p:txBody>
      </p:sp>
      <p:sp>
        <p:nvSpPr>
          <p:cNvPr id="130" name="Google Shape;13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2718f9bd30_3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Based on the referenced paper, here's the explanation of the columns: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GB" sz="1300">
                <a:solidFill>
                  <a:schemeClr val="dk1"/>
                </a:solidFill>
              </a:rPr>
              <a:t>General Columns: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GB">
                <a:solidFill>
                  <a:srgbClr val="188038"/>
                </a:solidFill>
                <a:latin typeface="Roboto Mono"/>
                <a:ea typeface="Roboto Mono"/>
                <a:cs typeface="Roboto Mono"/>
                <a:sym typeface="Roboto Mono"/>
              </a:rPr>
              <a:t>drug</a:t>
            </a:r>
            <a:r>
              <a:rPr lang="en-GB">
                <a:solidFill>
                  <a:schemeClr val="dk1"/>
                </a:solidFill>
              </a:rPr>
              <a:t>: The name or identifier of the drug being analyzed for its sensitivity in cancer cell lines.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GB">
                <a:solidFill>
                  <a:srgbClr val="188038"/>
                </a:solidFill>
                <a:latin typeface="Roboto Mono"/>
                <a:ea typeface="Roboto Mono"/>
                <a:cs typeface="Roboto Mono"/>
                <a:sym typeface="Roboto Mono"/>
              </a:rPr>
              <a:t>cell</a:t>
            </a:r>
            <a:r>
              <a:rPr lang="en-GB">
                <a:solidFill>
                  <a:schemeClr val="dk1"/>
                </a:solidFill>
              </a:rPr>
              <a:t>: The identifier of the cancer cell line being studied.</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GB" sz="1300">
                <a:solidFill>
                  <a:schemeClr val="dk1"/>
                </a:solidFill>
              </a:rPr>
              <a:t>Chemical Structure Data:</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startAt="3"/>
            </a:pPr>
            <a:r>
              <a:rPr b="1" lang="en-GB">
                <a:solidFill>
                  <a:srgbClr val="188038"/>
                </a:solidFill>
                <a:latin typeface="Roboto Mono"/>
                <a:ea typeface="Roboto Mono"/>
                <a:cs typeface="Roboto Mono"/>
                <a:sym typeface="Roboto Mono"/>
              </a:rPr>
              <a:t>CHEM_mBit_0</a:t>
            </a:r>
            <a:r>
              <a:rPr b="1" lang="en-GB">
                <a:solidFill>
                  <a:schemeClr val="dk1"/>
                </a:solidFill>
              </a:rPr>
              <a:t> to </a:t>
            </a:r>
            <a:r>
              <a:rPr b="1" lang="en-GB">
                <a:solidFill>
                  <a:srgbClr val="188038"/>
                </a:solidFill>
                <a:latin typeface="Roboto Mono"/>
                <a:ea typeface="Roboto Mono"/>
                <a:cs typeface="Roboto Mono"/>
                <a:sym typeface="Roboto Mono"/>
              </a:rPr>
              <a:t>CHEM_mBit_255</a:t>
            </a:r>
            <a:r>
              <a:rPr lang="en-GB">
                <a:solidFill>
                  <a:schemeClr val="dk1"/>
                </a:solidFill>
              </a:rPr>
              <a:t>: These columns represent the </a:t>
            </a:r>
            <a:r>
              <a:rPr b="1" lang="en-GB">
                <a:solidFill>
                  <a:schemeClr val="dk1"/>
                </a:solidFill>
              </a:rPr>
              <a:t>Morgan molecular fingerprint</a:t>
            </a:r>
            <a:r>
              <a:rPr lang="en-GB">
                <a:solidFill>
                  <a:schemeClr val="dk1"/>
                </a:solidFill>
              </a:rPr>
              <a:t> bits for the drug, which are binary descriptors derived from the chemical structure of the drug. These features encode specific chemical substructures or properties and are used for predicting the drug's behavior.</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GB" sz="1300">
                <a:solidFill>
                  <a:schemeClr val="dk1"/>
                </a:solidFill>
              </a:rPr>
              <a:t>Pathway Enrichment Scores: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startAt="4"/>
            </a:pPr>
            <a:r>
              <a:rPr b="1" lang="en-GB">
                <a:solidFill>
                  <a:srgbClr val="188038"/>
                </a:solidFill>
                <a:latin typeface="Roboto Mono"/>
                <a:ea typeface="Roboto Mono"/>
                <a:cs typeface="Roboto Mono"/>
                <a:sym typeface="Roboto Mono"/>
              </a:rPr>
              <a:t>TARGETnNEIGHBOR_*_PATHWAY</a:t>
            </a:r>
            <a:r>
              <a:rPr lang="en-GB">
                <a:solidFill>
                  <a:schemeClr val="dk1"/>
                </a:solidFill>
              </a:rPr>
              <a:t>: These columns contain </a:t>
            </a:r>
            <a:r>
              <a:rPr b="1" lang="en-GB">
                <a:solidFill>
                  <a:schemeClr val="dk1"/>
                </a:solidFill>
              </a:rPr>
              <a:t>pathway enrichment scores</a:t>
            </a:r>
            <a:r>
              <a:rPr lang="en-GB">
                <a:solidFill>
                  <a:schemeClr val="dk1"/>
                </a:solidFill>
              </a:rPr>
              <a:t> based on the </a:t>
            </a:r>
            <a:r>
              <a:rPr b="1" lang="en-GB">
                <a:solidFill>
                  <a:schemeClr val="dk1"/>
                </a:solidFill>
              </a:rPr>
              <a:t>Drug-Gene Network (DG-Net)</a:t>
            </a:r>
            <a:r>
              <a:rPr lang="en-GB">
                <a:solidFill>
                  <a:schemeClr val="dk1"/>
                </a:solidFill>
              </a:rPr>
              <a:t>. They assess how much the drug-associated genes and their neighbors in a protein-protein interaction network are enriched in a specific pathway (e.g., "FANCONI_PATHWAY"). The pathways are curated sets of genes known to be involved in biological processes related to cancer.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a:solidFill>
                  <a:schemeClr val="dk1"/>
                </a:solidFill>
              </a:rPr>
              <a:t>Example</a:t>
            </a:r>
            <a:r>
              <a:rPr lang="en-GB">
                <a:solidFill>
                  <a:schemeClr val="dk1"/>
                </a:solidFill>
              </a:rPr>
              <a:t>: </a:t>
            </a:r>
            <a:r>
              <a:rPr lang="en-GB">
                <a:solidFill>
                  <a:srgbClr val="188038"/>
                </a:solidFill>
                <a:latin typeface="Roboto Mono"/>
                <a:ea typeface="Roboto Mono"/>
                <a:cs typeface="Roboto Mono"/>
                <a:sym typeface="Roboto Mono"/>
              </a:rPr>
              <a:t>TARGETnNEIGHBOR_PID_FANCONI_PATHWAY</a:t>
            </a:r>
            <a:r>
              <a:rPr lang="en-GB">
                <a:solidFill>
                  <a:schemeClr val="dk1"/>
                </a:solidFill>
              </a:rPr>
              <a:t> measures the involvement of drug-associated genes in the Fanconi anemia pathway.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startAt="4"/>
            </a:pPr>
            <a:r>
              <a:rPr b="1" lang="en-GB">
                <a:solidFill>
                  <a:srgbClr val="188038"/>
                </a:solidFill>
                <a:latin typeface="Roboto Mono"/>
                <a:ea typeface="Roboto Mono"/>
                <a:cs typeface="Roboto Mono"/>
                <a:sym typeface="Roboto Mono"/>
              </a:rPr>
              <a:t>EXP_*_PATHWAY</a:t>
            </a:r>
            <a:r>
              <a:rPr lang="en-GB">
                <a:solidFill>
                  <a:schemeClr val="dk1"/>
                </a:solidFill>
              </a:rPr>
              <a:t>: These columns represent pathway enrichment scores for </a:t>
            </a:r>
            <a:r>
              <a:rPr b="1" lang="en-GB">
                <a:solidFill>
                  <a:schemeClr val="dk1"/>
                </a:solidFill>
              </a:rPr>
              <a:t>gene expression</a:t>
            </a:r>
            <a:r>
              <a:rPr lang="en-GB">
                <a:solidFill>
                  <a:schemeClr val="dk1"/>
                </a:solidFill>
              </a:rPr>
              <a:t> data in the cancer cell line. Calculated using single-sample Gene Set Enrichment Analysis (ssGSEA), these scores indicate the activity level of specific pathways in the cell line based on expressed genes.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startAt="4"/>
            </a:pPr>
            <a:r>
              <a:rPr b="1" lang="en-GB">
                <a:solidFill>
                  <a:srgbClr val="188038"/>
                </a:solidFill>
                <a:latin typeface="Roboto Mono"/>
                <a:ea typeface="Roboto Mono"/>
                <a:cs typeface="Roboto Mono"/>
                <a:sym typeface="Roboto Mono"/>
              </a:rPr>
              <a:t>MUT_*_PATHWAY</a:t>
            </a:r>
            <a:r>
              <a:rPr lang="en-GB">
                <a:solidFill>
                  <a:schemeClr val="dk1"/>
                </a:solidFill>
              </a:rPr>
              <a:t>: These columns show pathway enrichment scores based on </a:t>
            </a:r>
            <a:r>
              <a:rPr b="1" lang="en-GB">
                <a:solidFill>
                  <a:schemeClr val="dk1"/>
                </a:solidFill>
              </a:rPr>
              <a:t>mutated genes</a:t>
            </a:r>
            <a:r>
              <a:rPr lang="en-GB">
                <a:solidFill>
                  <a:schemeClr val="dk1"/>
                </a:solidFill>
              </a:rPr>
              <a:t> in the cancer cell line. They reflect how mutations in the cell's genes contribute to pathway activity.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startAt="4"/>
            </a:pPr>
            <a:r>
              <a:rPr b="1" lang="en-GB">
                <a:solidFill>
                  <a:srgbClr val="188038"/>
                </a:solidFill>
                <a:latin typeface="Roboto Mono"/>
                <a:ea typeface="Roboto Mono"/>
                <a:cs typeface="Roboto Mono"/>
                <a:sym typeface="Roboto Mono"/>
              </a:rPr>
              <a:t>CNV_*_PATHWAY</a:t>
            </a:r>
            <a:r>
              <a:rPr lang="en-GB">
                <a:solidFill>
                  <a:schemeClr val="dk1"/>
                </a:solidFill>
              </a:rPr>
              <a:t>: These columns represent pathway enrichment scores for </a:t>
            </a:r>
            <a:r>
              <a:rPr b="1" lang="en-GB">
                <a:solidFill>
                  <a:schemeClr val="dk1"/>
                </a:solidFill>
              </a:rPr>
              <a:t>copy number variation (CNV)</a:t>
            </a:r>
            <a:r>
              <a:rPr lang="en-GB">
                <a:solidFill>
                  <a:schemeClr val="dk1"/>
                </a:solidFill>
              </a:rPr>
              <a:t> data. CNVs include amplifications or deletions of genes in the cell line, affecting pathway activity.</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GB" sz="1300">
                <a:solidFill>
                  <a:schemeClr val="dk1"/>
                </a:solidFill>
              </a:rPr>
              <a:t>Response Column:</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startAt="8"/>
            </a:pPr>
            <a:r>
              <a:rPr b="1" lang="en-GB">
                <a:solidFill>
                  <a:srgbClr val="188038"/>
                </a:solidFill>
                <a:latin typeface="Roboto Mono"/>
                <a:ea typeface="Roboto Mono"/>
                <a:cs typeface="Roboto Mono"/>
                <a:sym typeface="Roboto Mono"/>
              </a:rPr>
              <a:t>resp</a:t>
            </a:r>
            <a:r>
              <a:rPr lang="en-GB">
                <a:solidFill>
                  <a:schemeClr val="dk1"/>
                </a:solidFill>
              </a:rPr>
              <a:t>: The response of the cancer cell line to the drug, typically represented by the log-transformed </a:t>
            </a:r>
            <a:r>
              <a:rPr b="1" lang="en-GB">
                <a:solidFill>
                  <a:schemeClr val="dk1"/>
                </a:solidFill>
              </a:rPr>
              <a:t>IC50</a:t>
            </a:r>
            <a:r>
              <a:rPr lang="en-GB">
                <a:solidFill>
                  <a:schemeClr val="dk1"/>
                </a:solidFill>
              </a:rPr>
              <a:t> value. A lower IC50 value indicates higher sensitivity to the drug.</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GB" sz="1300">
                <a:solidFill>
                  <a:schemeClr val="dk1"/>
                </a:solidFill>
              </a:rPr>
              <a:t>Purpose and Usage of Columns: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The </a:t>
            </a:r>
            <a:r>
              <a:rPr b="1" lang="en-GB">
                <a:solidFill>
                  <a:schemeClr val="dk1"/>
                </a:solidFill>
              </a:rPr>
              <a:t>chemical fingerprints</a:t>
            </a:r>
            <a:r>
              <a:rPr lang="en-GB">
                <a:solidFill>
                  <a:schemeClr val="dk1"/>
                </a:solidFill>
              </a:rPr>
              <a:t> (</a:t>
            </a:r>
            <a:r>
              <a:rPr lang="en-GB">
                <a:solidFill>
                  <a:srgbClr val="188038"/>
                </a:solidFill>
                <a:latin typeface="Roboto Mono"/>
                <a:ea typeface="Roboto Mono"/>
                <a:cs typeface="Roboto Mono"/>
                <a:sym typeface="Roboto Mono"/>
              </a:rPr>
              <a:t>CHEM_mBit</a:t>
            </a:r>
            <a:r>
              <a:rPr lang="en-GB">
                <a:solidFill>
                  <a:schemeClr val="dk1"/>
                </a:solidFill>
              </a:rPr>
              <a:t>) capture the drug's intrinsic properties, while the </a:t>
            </a:r>
            <a:r>
              <a:rPr b="1" lang="en-GB">
                <a:solidFill>
                  <a:schemeClr val="dk1"/>
                </a:solidFill>
              </a:rPr>
              <a:t>pathway enrichment scores</a:t>
            </a:r>
            <a:r>
              <a:rPr lang="en-GB">
                <a:solidFill>
                  <a:schemeClr val="dk1"/>
                </a:solidFill>
              </a:rPr>
              <a:t> link the drug’s molecular targets and the cancer cell line’s genomic alterations to known biological pathways. Together, these features are input into a deep neural network to predict drug sensitivity and provide interpretable insights based on pathway involvement.</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GB">
                <a:solidFill>
                  <a:schemeClr val="dk1"/>
                </a:solidFill>
              </a:rPr>
              <a:t>Let me know if you need further clarification or examples for specific pathways or data types!</a:t>
            </a:r>
            <a:endParaRPr b="1">
              <a:solidFill>
                <a:schemeClr val="dk1"/>
              </a:solidFill>
            </a:endParaRPr>
          </a:p>
        </p:txBody>
      </p:sp>
      <p:sp>
        <p:nvSpPr>
          <p:cNvPr id="149" name="Google Shape;149;g32718f9bd30_3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Our solution: efficure, allows for prediction of drug efficacy and cytotoxicity in cancer cell lines, and </a:t>
            </a:r>
            <a:r>
              <a:rPr lang="en-GB" sz="1150">
                <a:solidFill>
                  <a:schemeClr val="dk1"/>
                </a:solidFill>
              </a:rPr>
              <a:t>it’s a way of doing personalised screening without doing personalised drug testing on the patients. </a:t>
            </a:r>
            <a:r>
              <a:rPr lang="en-GB">
                <a:solidFill>
                  <a:schemeClr val="dk1"/>
                </a:solidFill>
              </a:rPr>
              <a:t>The process involves data collection from an extensive dataset of 200 cell lines and 2000 drugs. Next, we trained the model using (insert model training types used) on IC50 values across different cell lines. Hence, but inputting novel drugs the model accurately predicts their IC50 values with 85% accuracy.</a:t>
            </a:r>
            <a:endParaRPr/>
          </a:p>
        </p:txBody>
      </p:sp>
      <p:sp>
        <p:nvSpPr>
          <p:cNvPr id="220" name="Google Shape;22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26" name="Google Shape;2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p:nvPr>
            <p:ph idx="2" type="pic"/>
          </p:nvPr>
        </p:nvSpPr>
        <p:spPr>
          <a:xfrm>
            <a:off x="5183188" y="987425"/>
            <a:ext cx="6172200" cy="4873625"/>
          </a:xfrm>
          <a:prstGeom prst="rect">
            <a:avLst/>
          </a:prstGeom>
          <a:noFill/>
          <a:ln>
            <a:noFill/>
          </a:ln>
        </p:spPr>
      </p:sp>
      <p:sp>
        <p:nvSpPr>
          <p:cNvPr id="64" name="Google Shape;64;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20.jpg"/><Relationship Id="rId6" Type="http://schemas.openxmlformats.org/officeDocument/2006/relationships/image" Target="../media/image13.png"/><Relationship Id="rId7" Type="http://schemas.openxmlformats.org/officeDocument/2006/relationships/image" Target="../media/image12.jpg"/><Relationship Id="rId8"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hyperlink" Target="https://github.com/Theo-Nelson/cruk-hackath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jp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10.png"/><Relationship Id="rId7"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25.png"/><Relationship Id="rId6" Type="http://schemas.openxmlformats.org/officeDocument/2006/relationships/image" Target="../media/image21.png"/><Relationship Id="rId7"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14.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 name="Google Shape;85;p1"/>
          <p:cNvSpPr txBox="1"/>
          <p:nvPr>
            <p:ph type="ctrTitle"/>
          </p:nvPr>
        </p:nvSpPr>
        <p:spPr>
          <a:xfrm>
            <a:off x="55240" y="593213"/>
            <a:ext cx="7439480" cy="283578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5400"/>
              <a:buFont typeface="Avenir"/>
              <a:buNone/>
            </a:pPr>
            <a:r>
              <a:t/>
            </a:r>
            <a:endParaRPr b="1" sz="3700">
              <a:latin typeface="Avenir"/>
              <a:ea typeface="Avenir"/>
              <a:cs typeface="Avenir"/>
              <a:sym typeface="Avenir"/>
            </a:endParaRPr>
          </a:p>
          <a:p>
            <a:pPr indent="0" lvl="0" marL="0" rtl="0" algn="l">
              <a:lnSpc>
                <a:spcPct val="90000"/>
              </a:lnSpc>
              <a:spcBef>
                <a:spcPts val="0"/>
              </a:spcBef>
              <a:spcAft>
                <a:spcPts val="0"/>
              </a:spcAft>
              <a:buClr>
                <a:schemeClr val="dk2"/>
              </a:buClr>
              <a:buSzPts val="5400"/>
              <a:buFont typeface="Avenir"/>
              <a:buNone/>
            </a:pPr>
            <a:r>
              <a:rPr b="1" lang="en-GB" sz="4400">
                <a:latin typeface="Avenir"/>
                <a:ea typeface="Avenir"/>
                <a:cs typeface="Avenir"/>
                <a:sym typeface="Avenir"/>
              </a:rPr>
              <a:t>Personalized Proteomics for Cancer Drug Discovery and Treatment</a:t>
            </a:r>
            <a:endParaRPr b="1" sz="4400">
              <a:latin typeface="Avenir"/>
              <a:ea typeface="Avenir"/>
              <a:cs typeface="Avenir"/>
              <a:sym typeface="Avenir"/>
            </a:endParaRPr>
          </a:p>
        </p:txBody>
      </p:sp>
      <p:sp>
        <p:nvSpPr>
          <p:cNvPr id="86" name="Google Shape;86;p1"/>
          <p:cNvSpPr/>
          <p:nvPr/>
        </p:nvSpPr>
        <p:spPr>
          <a:xfrm flipH="1" rot="10800000">
            <a:off x="0" y="4022214"/>
            <a:ext cx="12192000" cy="2835786"/>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 name="Google Shape;87;p1"/>
          <p:cNvSpPr/>
          <p:nvPr/>
        </p:nvSpPr>
        <p:spPr>
          <a:xfrm flipH="1">
            <a:off x="4038600" y="4022220"/>
            <a:ext cx="8153398" cy="2835780"/>
          </a:xfrm>
          <a:prstGeom prst="rect">
            <a:avLst/>
          </a:prstGeom>
          <a:gradFill>
            <a:gsLst>
              <a:gs pos="0">
                <a:srgbClr val="000000">
                  <a:alpha val="62745"/>
                </a:srgbClr>
              </a:gs>
              <a:gs pos="100000">
                <a:srgbClr val="0F4861"/>
              </a:gs>
            </a:gsLst>
            <a:lin ang="6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 name="Google Shape;88;p1"/>
          <p:cNvSpPr/>
          <p:nvPr/>
        </p:nvSpPr>
        <p:spPr>
          <a:xfrm flipH="1">
            <a:off x="0" y="4022219"/>
            <a:ext cx="12253472" cy="2835781"/>
          </a:xfrm>
          <a:prstGeom prst="rect">
            <a:avLst/>
          </a:prstGeom>
          <a:gradFill>
            <a:gsLst>
              <a:gs pos="0">
                <a:srgbClr val="0A3041">
                  <a:alpha val="0"/>
                </a:srgbClr>
              </a:gs>
              <a:gs pos="39000">
                <a:srgbClr val="0A3041">
                  <a:alpha val="0"/>
                </a:srgbClr>
              </a:gs>
              <a:gs pos="100000">
                <a:srgbClr val="000000">
                  <a:alpha val="71764"/>
                </a:srgbClr>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9" name="Google Shape;89;p1"/>
          <p:cNvSpPr txBox="1"/>
          <p:nvPr>
            <p:ph idx="1" type="subTitle"/>
          </p:nvPr>
        </p:nvSpPr>
        <p:spPr>
          <a:xfrm>
            <a:off x="-34406" y="4166309"/>
            <a:ext cx="3215156" cy="242746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2400"/>
              <a:buNone/>
            </a:pPr>
            <a:r>
              <a:rPr lang="en-GB">
                <a:solidFill>
                  <a:srgbClr val="FFFFFF"/>
                </a:solidFill>
                <a:latin typeface="Avenir"/>
                <a:ea typeface="Avenir"/>
                <a:cs typeface="Avenir"/>
                <a:sym typeface="Avenir"/>
              </a:rPr>
              <a:t>Aiswarya Menon, </a:t>
            </a:r>
            <a:endParaRPr/>
          </a:p>
          <a:p>
            <a:pPr indent="0" lvl="0" marL="0" rtl="0" algn="l">
              <a:lnSpc>
                <a:spcPct val="90000"/>
              </a:lnSpc>
              <a:spcBef>
                <a:spcPts val="600"/>
              </a:spcBef>
              <a:spcAft>
                <a:spcPts val="0"/>
              </a:spcAft>
              <a:buClr>
                <a:schemeClr val="dk2"/>
              </a:buClr>
              <a:buSzPts val="2400"/>
              <a:buNone/>
            </a:pPr>
            <a:r>
              <a:rPr lang="en-GB">
                <a:solidFill>
                  <a:srgbClr val="FFFFFF"/>
                </a:solidFill>
                <a:latin typeface="Avenir"/>
                <a:ea typeface="Avenir"/>
                <a:cs typeface="Avenir"/>
                <a:sym typeface="Avenir"/>
              </a:rPr>
              <a:t>Alagu Subramanian, </a:t>
            </a:r>
            <a:endParaRPr/>
          </a:p>
          <a:p>
            <a:pPr indent="0" lvl="0" marL="0" rtl="0" algn="l">
              <a:lnSpc>
                <a:spcPct val="90000"/>
              </a:lnSpc>
              <a:spcBef>
                <a:spcPts val="600"/>
              </a:spcBef>
              <a:spcAft>
                <a:spcPts val="0"/>
              </a:spcAft>
              <a:buClr>
                <a:schemeClr val="dk2"/>
              </a:buClr>
              <a:buSzPts val="2400"/>
              <a:buNone/>
            </a:pPr>
            <a:r>
              <a:rPr lang="en-GB">
                <a:solidFill>
                  <a:srgbClr val="FFFFFF"/>
                </a:solidFill>
                <a:latin typeface="Avenir"/>
                <a:ea typeface="Avenir"/>
                <a:cs typeface="Avenir"/>
                <a:sym typeface="Avenir"/>
              </a:rPr>
              <a:t>Ethan Wong, </a:t>
            </a:r>
            <a:endParaRPr/>
          </a:p>
          <a:p>
            <a:pPr indent="0" lvl="0" marL="0" rtl="0" algn="l">
              <a:lnSpc>
                <a:spcPct val="90000"/>
              </a:lnSpc>
              <a:spcBef>
                <a:spcPts val="600"/>
              </a:spcBef>
              <a:spcAft>
                <a:spcPts val="0"/>
              </a:spcAft>
              <a:buClr>
                <a:schemeClr val="dk2"/>
              </a:buClr>
              <a:buSzPts val="2400"/>
              <a:buNone/>
            </a:pPr>
            <a:r>
              <a:rPr lang="en-GB">
                <a:solidFill>
                  <a:srgbClr val="FFFFFF"/>
                </a:solidFill>
                <a:latin typeface="Avenir"/>
                <a:ea typeface="Avenir"/>
                <a:cs typeface="Avenir"/>
                <a:sym typeface="Avenir"/>
              </a:rPr>
              <a:t>Jessica Tang, </a:t>
            </a:r>
            <a:endParaRPr/>
          </a:p>
          <a:p>
            <a:pPr indent="0" lvl="0" marL="0" rtl="0" algn="l">
              <a:lnSpc>
                <a:spcPct val="90000"/>
              </a:lnSpc>
              <a:spcBef>
                <a:spcPts val="600"/>
              </a:spcBef>
              <a:spcAft>
                <a:spcPts val="600"/>
              </a:spcAft>
              <a:buClr>
                <a:schemeClr val="dk2"/>
              </a:buClr>
              <a:buSzPts val="2400"/>
              <a:buNone/>
            </a:pPr>
            <a:r>
              <a:rPr lang="en-GB">
                <a:solidFill>
                  <a:srgbClr val="FFFFFF"/>
                </a:solidFill>
                <a:latin typeface="Avenir"/>
                <a:ea typeface="Avenir"/>
                <a:cs typeface="Avenir"/>
                <a:sym typeface="Avenir"/>
              </a:rPr>
              <a:t>Theodore Nelson</a:t>
            </a:r>
            <a:endParaRPr>
              <a:solidFill>
                <a:srgbClr val="FFFFFF"/>
              </a:solidFill>
            </a:endParaRPr>
          </a:p>
        </p:txBody>
      </p:sp>
      <p:pic>
        <p:nvPicPr>
          <p:cNvPr id="90" name="Google Shape;90;p1"/>
          <p:cNvPicPr preferRelativeResize="0"/>
          <p:nvPr/>
        </p:nvPicPr>
        <p:blipFill rotWithShape="1">
          <a:blip r:embed="rId3">
            <a:alphaModFix/>
          </a:blip>
          <a:srcRect b="0" l="0" r="0" t="0"/>
          <a:stretch/>
        </p:blipFill>
        <p:spPr>
          <a:xfrm>
            <a:off x="7911896" y="415814"/>
            <a:ext cx="4032262" cy="3393406"/>
          </a:xfrm>
          <a:prstGeom prst="rect">
            <a:avLst/>
          </a:prstGeom>
          <a:noFill/>
          <a:ln>
            <a:noFill/>
          </a:ln>
        </p:spPr>
      </p:pic>
      <p:sp>
        <p:nvSpPr>
          <p:cNvPr id="91" name="Google Shape;91;p1"/>
          <p:cNvSpPr/>
          <p:nvPr/>
        </p:nvSpPr>
        <p:spPr>
          <a:xfrm flipH="1">
            <a:off x="0" y="6400797"/>
            <a:ext cx="12191998" cy="457203"/>
          </a:xfrm>
          <a:prstGeom prst="rect">
            <a:avLst/>
          </a:prstGeom>
          <a:gradFill>
            <a:gsLst>
              <a:gs pos="0">
                <a:srgbClr val="000000">
                  <a:alpha val="42745"/>
                </a:srgbClr>
              </a:gs>
              <a:gs pos="79000">
                <a:srgbClr val="0F4861">
                  <a:alpha val="21960"/>
                </a:srgbClr>
              </a:gs>
              <a:gs pos="100000">
                <a:srgbClr val="0F4861">
                  <a:alpha val="21960"/>
                </a:srgbClr>
              </a:gs>
            </a:gsLst>
            <a:lin ang="21593999"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2" name="Google Shape;92;p1"/>
          <p:cNvPicPr preferRelativeResize="0"/>
          <p:nvPr/>
        </p:nvPicPr>
        <p:blipFill rotWithShape="1">
          <a:blip r:embed="rId4">
            <a:alphaModFix/>
          </a:blip>
          <a:srcRect b="0" l="0" r="0" t="0"/>
          <a:stretch/>
        </p:blipFill>
        <p:spPr>
          <a:xfrm>
            <a:off x="10258669" y="4166309"/>
            <a:ext cx="2016023" cy="2470734"/>
          </a:xfrm>
          <a:prstGeom prst="ellipse">
            <a:avLst/>
          </a:prstGeom>
          <a:noFill/>
          <a:ln>
            <a:noFill/>
          </a:ln>
        </p:spPr>
      </p:pic>
      <p:pic>
        <p:nvPicPr>
          <p:cNvPr descr="Wong Wins Churchill Scholarship to Study at Cambridge" id="93" name="Google Shape;93;p1"/>
          <p:cNvPicPr preferRelativeResize="0"/>
          <p:nvPr/>
        </p:nvPicPr>
        <p:blipFill rotWithShape="1">
          <a:blip r:embed="rId5">
            <a:alphaModFix/>
          </a:blip>
          <a:srcRect b="0" l="0" r="0" t="0"/>
          <a:stretch/>
        </p:blipFill>
        <p:spPr>
          <a:xfrm>
            <a:off x="2602601" y="4073663"/>
            <a:ext cx="2129977" cy="2662471"/>
          </a:xfrm>
          <a:prstGeom prst="ellipse">
            <a:avLst/>
          </a:prstGeom>
          <a:noFill/>
          <a:ln>
            <a:noFill/>
          </a:ln>
        </p:spPr>
      </p:pic>
      <p:pic>
        <p:nvPicPr>
          <p:cNvPr id="94" name="Google Shape;94;p1"/>
          <p:cNvPicPr preferRelativeResize="0"/>
          <p:nvPr/>
        </p:nvPicPr>
        <p:blipFill rotWithShape="1">
          <a:blip r:embed="rId6">
            <a:alphaModFix/>
          </a:blip>
          <a:srcRect b="0" l="0" r="0" t="0"/>
          <a:stretch/>
        </p:blipFill>
        <p:spPr>
          <a:xfrm>
            <a:off x="8383680" y="4158664"/>
            <a:ext cx="1969909" cy="2470734"/>
          </a:xfrm>
          <a:prstGeom prst="ellipse">
            <a:avLst/>
          </a:prstGeom>
          <a:noFill/>
          <a:ln>
            <a:noFill/>
          </a:ln>
        </p:spPr>
      </p:pic>
      <p:pic>
        <p:nvPicPr>
          <p:cNvPr descr="A person in a white shirt and tie&#10;&#10;AI-generated content may be incorrect." id="95" name="Google Shape;95;p1"/>
          <p:cNvPicPr preferRelativeResize="0"/>
          <p:nvPr/>
        </p:nvPicPr>
        <p:blipFill rotWithShape="1">
          <a:blip r:embed="rId7">
            <a:alphaModFix/>
          </a:blip>
          <a:srcRect b="0" l="11725" r="15530" t="0"/>
          <a:stretch/>
        </p:blipFill>
        <p:spPr>
          <a:xfrm>
            <a:off x="4488821" y="4301426"/>
            <a:ext cx="2229045" cy="2308721"/>
          </a:xfrm>
          <a:prstGeom prst="ellipse">
            <a:avLst/>
          </a:prstGeom>
          <a:noFill/>
          <a:ln>
            <a:noFill/>
          </a:ln>
        </p:spPr>
      </p:pic>
      <p:pic>
        <p:nvPicPr>
          <p:cNvPr id="96" name="Google Shape;96;p1"/>
          <p:cNvPicPr preferRelativeResize="0"/>
          <p:nvPr/>
        </p:nvPicPr>
        <p:blipFill rotWithShape="1">
          <a:blip r:embed="rId8">
            <a:alphaModFix/>
          </a:blip>
          <a:srcRect b="0" l="9983" r="11411" t="0"/>
          <a:stretch/>
        </p:blipFill>
        <p:spPr>
          <a:xfrm>
            <a:off x="6487603" y="4166309"/>
            <a:ext cx="2063890" cy="2503074"/>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grpSp>
        <p:nvGrpSpPr>
          <p:cNvPr id="276" name="Google Shape;276;p7"/>
          <p:cNvGrpSpPr/>
          <p:nvPr/>
        </p:nvGrpSpPr>
        <p:grpSpPr>
          <a:xfrm>
            <a:off x="673768" y="1313932"/>
            <a:ext cx="10680032" cy="4863031"/>
            <a:chOff x="673768" y="1313932"/>
            <a:chExt cx="10680032" cy="4863031"/>
          </a:xfrm>
        </p:grpSpPr>
        <p:cxnSp>
          <p:nvCxnSpPr>
            <p:cNvPr id="277" name="Google Shape;277;p7"/>
            <p:cNvCxnSpPr/>
            <p:nvPr/>
          </p:nvCxnSpPr>
          <p:spPr>
            <a:xfrm>
              <a:off x="673768" y="1313932"/>
              <a:ext cx="10680032" cy="0"/>
            </a:xfrm>
            <a:prstGeom prst="straightConnector1">
              <a:avLst/>
            </a:prstGeom>
            <a:noFill/>
            <a:ln cap="flat" cmpd="sng" w="28575">
              <a:solidFill>
                <a:srgbClr val="82CAEB"/>
              </a:solidFill>
              <a:prstDash val="solid"/>
              <a:miter lim="800000"/>
              <a:headEnd len="sm" w="sm" type="none"/>
              <a:tailEnd len="sm" w="sm" type="none"/>
            </a:ln>
          </p:spPr>
        </p:cxnSp>
        <p:cxnSp>
          <p:nvCxnSpPr>
            <p:cNvPr id="278" name="Google Shape;278;p7"/>
            <p:cNvCxnSpPr/>
            <p:nvPr/>
          </p:nvCxnSpPr>
          <p:spPr>
            <a:xfrm>
              <a:off x="673768" y="6176963"/>
              <a:ext cx="10680032" cy="0"/>
            </a:xfrm>
            <a:prstGeom prst="straightConnector1">
              <a:avLst/>
            </a:prstGeom>
            <a:noFill/>
            <a:ln cap="flat" cmpd="sng" w="28575">
              <a:solidFill>
                <a:srgbClr val="82CAEB"/>
              </a:solidFill>
              <a:prstDash val="solid"/>
              <a:miter lim="800000"/>
              <a:headEnd len="sm" w="sm" type="none"/>
              <a:tailEnd len="sm" w="sm" type="none"/>
            </a:ln>
          </p:spPr>
        </p:cxnSp>
      </p:grpSp>
      <p:sp>
        <p:nvSpPr>
          <p:cNvPr id="279" name="Google Shape;279;p7"/>
          <p:cNvSpPr txBox="1"/>
          <p:nvPr>
            <p:ph type="title"/>
          </p:nvPr>
        </p:nvSpPr>
        <p:spPr>
          <a:xfrm>
            <a:off x="796463" y="244079"/>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venir"/>
              <a:buNone/>
            </a:pPr>
            <a:r>
              <a:rPr b="1" lang="en-GB">
                <a:solidFill>
                  <a:schemeClr val="dk2"/>
                </a:solidFill>
                <a:latin typeface="Avenir"/>
                <a:ea typeface="Avenir"/>
                <a:cs typeface="Avenir"/>
                <a:sym typeface="Avenir"/>
              </a:rPr>
              <a:t>Future Potential</a:t>
            </a:r>
            <a:endParaRPr b="1">
              <a:solidFill>
                <a:schemeClr val="dk2"/>
              </a:solidFill>
            </a:endParaRPr>
          </a:p>
        </p:txBody>
      </p:sp>
      <p:sp>
        <p:nvSpPr>
          <p:cNvPr id="280" name="Google Shape;280;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15900" lvl="0" marL="228600" rtl="0" algn="l">
              <a:lnSpc>
                <a:spcPct val="90000"/>
              </a:lnSpc>
              <a:spcBef>
                <a:spcPts val="0"/>
              </a:spcBef>
              <a:spcAft>
                <a:spcPts val="0"/>
              </a:spcAft>
              <a:buClr>
                <a:schemeClr val="dk1"/>
              </a:buClr>
              <a:buSzPts val="2600"/>
              <a:buChar char="•"/>
            </a:pPr>
            <a:r>
              <a:rPr lang="en-GB" sz="2400">
                <a:latin typeface="Avenir"/>
                <a:ea typeface="Avenir"/>
                <a:cs typeface="Avenir"/>
                <a:sym typeface="Avenir"/>
              </a:rPr>
              <a:t>Real-time monitoring of patients with plasma proteomics and physiological prediction of drug treatment response</a:t>
            </a:r>
            <a:endParaRPr/>
          </a:p>
          <a:p>
            <a:pPr indent="0" lvl="0" marL="12700" rtl="0" algn="l">
              <a:lnSpc>
                <a:spcPct val="90000"/>
              </a:lnSpc>
              <a:spcBef>
                <a:spcPts val="0"/>
              </a:spcBef>
              <a:spcAft>
                <a:spcPts val="0"/>
              </a:spcAft>
              <a:buClr>
                <a:schemeClr val="dk1"/>
              </a:buClr>
              <a:buSzPts val="2600"/>
              <a:buNone/>
            </a:pPr>
            <a:r>
              <a:t/>
            </a:r>
            <a:endParaRPr sz="2400"/>
          </a:p>
          <a:p>
            <a:pPr indent="-215900" lvl="0" marL="228600" rtl="0" algn="l">
              <a:lnSpc>
                <a:spcPct val="90000"/>
              </a:lnSpc>
              <a:spcBef>
                <a:spcPts val="1000"/>
              </a:spcBef>
              <a:spcAft>
                <a:spcPts val="0"/>
              </a:spcAft>
              <a:buClr>
                <a:schemeClr val="dk1"/>
              </a:buClr>
              <a:buSzPts val="2600"/>
              <a:buChar char="•"/>
            </a:pPr>
            <a:r>
              <a:rPr lang="en-GB" sz="2400">
                <a:latin typeface="Avenir"/>
                <a:ea typeface="Avenir"/>
                <a:cs typeface="Avenir"/>
                <a:sym typeface="Avenir"/>
              </a:rPr>
              <a:t>Potential for widespread adoption in both research and clinical settings</a:t>
            </a:r>
            <a:endParaRPr/>
          </a:p>
          <a:p>
            <a:pPr indent="0" lvl="0" marL="12700" rtl="0" algn="l">
              <a:lnSpc>
                <a:spcPct val="90000"/>
              </a:lnSpc>
              <a:spcBef>
                <a:spcPts val="1000"/>
              </a:spcBef>
              <a:spcAft>
                <a:spcPts val="0"/>
              </a:spcAft>
              <a:buClr>
                <a:schemeClr val="dk1"/>
              </a:buClr>
              <a:buSzPts val="2600"/>
              <a:buNone/>
            </a:pPr>
            <a:r>
              <a:t/>
            </a:r>
            <a:endParaRPr sz="2400"/>
          </a:p>
          <a:p>
            <a:pPr indent="-215900" lvl="0" marL="228600" rtl="0" algn="l">
              <a:lnSpc>
                <a:spcPct val="90000"/>
              </a:lnSpc>
              <a:spcBef>
                <a:spcPts val="1000"/>
              </a:spcBef>
              <a:spcAft>
                <a:spcPts val="0"/>
              </a:spcAft>
              <a:buClr>
                <a:schemeClr val="dk1"/>
              </a:buClr>
              <a:buSzPts val="2600"/>
              <a:buChar char="•"/>
            </a:pPr>
            <a:r>
              <a:rPr lang="en-GB" sz="2400">
                <a:latin typeface="Avenir"/>
                <a:ea typeface="Avenir"/>
                <a:cs typeface="Avenir"/>
                <a:sym typeface="Avenir"/>
              </a:rPr>
              <a:t>Opportunities for expanding the model with more drugs, cell lines, and personalized patient data.</a:t>
            </a:r>
            <a:endParaRPr/>
          </a:p>
        </p:txBody>
      </p:sp>
      <p:pic>
        <p:nvPicPr>
          <p:cNvPr id="281" name="Google Shape;281;p7"/>
          <p:cNvPicPr preferRelativeResize="0"/>
          <p:nvPr/>
        </p:nvPicPr>
        <p:blipFill rotWithShape="1">
          <a:blip r:embed="rId3">
            <a:alphaModFix/>
          </a:blip>
          <a:srcRect b="42577" l="0" r="0" t="23260"/>
          <a:stretch/>
        </p:blipFill>
        <p:spPr>
          <a:xfrm>
            <a:off x="673768" y="4803767"/>
            <a:ext cx="10596551" cy="14806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grpSp>
        <p:nvGrpSpPr>
          <p:cNvPr id="286" name="Google Shape;286;p8"/>
          <p:cNvGrpSpPr/>
          <p:nvPr/>
        </p:nvGrpSpPr>
        <p:grpSpPr>
          <a:xfrm>
            <a:off x="673768" y="1354572"/>
            <a:ext cx="10680032" cy="4822391"/>
            <a:chOff x="673768" y="1354572"/>
            <a:chExt cx="10680032" cy="4822391"/>
          </a:xfrm>
        </p:grpSpPr>
        <p:cxnSp>
          <p:nvCxnSpPr>
            <p:cNvPr id="287" name="Google Shape;287;p8"/>
            <p:cNvCxnSpPr/>
            <p:nvPr/>
          </p:nvCxnSpPr>
          <p:spPr>
            <a:xfrm>
              <a:off x="673768" y="1354572"/>
              <a:ext cx="10680032" cy="0"/>
            </a:xfrm>
            <a:prstGeom prst="straightConnector1">
              <a:avLst/>
            </a:prstGeom>
            <a:noFill/>
            <a:ln cap="flat" cmpd="sng" w="28575">
              <a:solidFill>
                <a:srgbClr val="82CAEB"/>
              </a:solidFill>
              <a:prstDash val="solid"/>
              <a:miter lim="800000"/>
              <a:headEnd len="sm" w="sm" type="none"/>
              <a:tailEnd len="sm" w="sm" type="none"/>
            </a:ln>
          </p:spPr>
        </p:cxnSp>
        <p:cxnSp>
          <p:nvCxnSpPr>
            <p:cNvPr id="288" name="Google Shape;288;p8"/>
            <p:cNvCxnSpPr/>
            <p:nvPr/>
          </p:nvCxnSpPr>
          <p:spPr>
            <a:xfrm>
              <a:off x="673768" y="6176963"/>
              <a:ext cx="10680032" cy="0"/>
            </a:xfrm>
            <a:prstGeom prst="straightConnector1">
              <a:avLst/>
            </a:prstGeom>
            <a:noFill/>
            <a:ln cap="flat" cmpd="sng" w="28575">
              <a:solidFill>
                <a:srgbClr val="82CAEB"/>
              </a:solidFill>
              <a:prstDash val="solid"/>
              <a:miter lim="800000"/>
              <a:headEnd len="sm" w="sm" type="none"/>
              <a:tailEnd len="sm" w="sm" type="none"/>
            </a:ln>
          </p:spPr>
        </p:cxnSp>
      </p:grpSp>
      <p:sp>
        <p:nvSpPr>
          <p:cNvPr id="289" name="Google Shape;289;p8"/>
          <p:cNvSpPr txBox="1"/>
          <p:nvPr>
            <p:ph type="title"/>
          </p:nvPr>
        </p:nvSpPr>
        <p:spPr>
          <a:xfrm>
            <a:off x="755984" y="264536"/>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venir"/>
              <a:buNone/>
            </a:pPr>
            <a:r>
              <a:rPr b="1" lang="en-GB">
                <a:solidFill>
                  <a:schemeClr val="dk2"/>
                </a:solidFill>
                <a:latin typeface="Avenir"/>
                <a:ea typeface="Avenir"/>
                <a:cs typeface="Avenir"/>
                <a:sym typeface="Avenir"/>
              </a:rPr>
              <a:t>Acknowledgements + GitHub Repo</a:t>
            </a:r>
            <a:endParaRPr b="1">
              <a:solidFill>
                <a:schemeClr val="dk2"/>
              </a:solidFill>
            </a:endParaRPr>
          </a:p>
        </p:txBody>
      </p:sp>
      <p:pic>
        <p:nvPicPr>
          <p:cNvPr descr="A qr code on a white background&#10;&#10;Description automatically generated" id="290" name="Google Shape;290;p8"/>
          <p:cNvPicPr preferRelativeResize="0"/>
          <p:nvPr/>
        </p:nvPicPr>
        <p:blipFill rotWithShape="1">
          <a:blip r:embed="rId3">
            <a:alphaModFix/>
          </a:blip>
          <a:srcRect b="0" l="0" r="0" t="0"/>
          <a:stretch/>
        </p:blipFill>
        <p:spPr>
          <a:xfrm>
            <a:off x="7276625" y="1447081"/>
            <a:ext cx="4159391" cy="4159391"/>
          </a:xfrm>
          <a:prstGeom prst="rect">
            <a:avLst/>
          </a:prstGeom>
          <a:noFill/>
          <a:ln>
            <a:noFill/>
          </a:ln>
        </p:spPr>
      </p:pic>
      <p:sp>
        <p:nvSpPr>
          <p:cNvPr id="291" name="Google Shape;291;p8"/>
          <p:cNvSpPr txBox="1"/>
          <p:nvPr/>
        </p:nvSpPr>
        <p:spPr>
          <a:xfrm>
            <a:off x="7442615" y="5606472"/>
            <a:ext cx="399340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sng" cap="none" strike="noStrike">
                <a:solidFill>
                  <a:srgbClr val="000000"/>
                </a:solidFill>
                <a:latin typeface="Arial"/>
                <a:ea typeface="Arial"/>
                <a:cs typeface="Arial"/>
                <a:sym typeface="Arial"/>
                <a:hlinkClick r:id="rId4">
                  <a:extLst>
                    <a:ext uri="{A12FA001-AC4F-418D-AE19-62706E023703}">
                      <ahyp:hlinkClr val="tx"/>
                    </a:ext>
                  </a:extLst>
                </a:hlinkClick>
              </a:rPr>
              <a:t>https://github.com/Theo-Nelson/cruk-hackathon</a:t>
            </a:r>
            <a:r>
              <a:rPr b="0" i="0" lang="en-GB" sz="1400" u="none" cap="none" strike="noStrike">
                <a:solidFill>
                  <a:srgbClr val="000000"/>
                </a:solidFill>
                <a:latin typeface="Arial"/>
                <a:ea typeface="Arial"/>
                <a:cs typeface="Arial"/>
                <a:sym typeface="Arial"/>
              </a:rPr>
              <a:t> </a:t>
            </a:r>
            <a:endParaRPr/>
          </a:p>
        </p:txBody>
      </p:sp>
      <p:sp>
        <p:nvSpPr>
          <p:cNvPr id="292" name="Google Shape;292;p8"/>
          <p:cNvSpPr txBox="1"/>
          <p:nvPr/>
        </p:nvSpPr>
        <p:spPr>
          <a:xfrm>
            <a:off x="591552" y="1666503"/>
            <a:ext cx="6685073"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2000" u="none" cap="none" strike="noStrike">
                <a:solidFill>
                  <a:srgbClr val="000000"/>
                </a:solidFill>
                <a:latin typeface="Arial"/>
                <a:ea typeface="Arial"/>
                <a:cs typeface="Arial"/>
                <a:sym typeface="Arial"/>
              </a:rPr>
              <a:t>This repository contains the work produced during the first-ever </a:t>
            </a:r>
            <a:r>
              <a:rPr b="1" i="0" lang="en-GB" sz="2000" u="none" cap="none" strike="noStrike">
                <a:solidFill>
                  <a:srgbClr val="000000"/>
                </a:solidFill>
                <a:latin typeface="Arial"/>
                <a:ea typeface="Arial"/>
                <a:cs typeface="Arial"/>
                <a:sym typeface="Arial"/>
              </a:rPr>
              <a:t>AI x Cancer Bio Hackathon</a:t>
            </a:r>
            <a:r>
              <a:rPr b="0" i="0" lang="en-GB" sz="2000" u="none" cap="none" strike="noStrike">
                <a:solidFill>
                  <a:srgbClr val="000000"/>
                </a:solidFill>
                <a:latin typeface="Arial"/>
                <a:ea typeface="Arial"/>
                <a:cs typeface="Arial"/>
                <a:sym typeface="Arial"/>
              </a:rPr>
              <a:t>, held at </a:t>
            </a:r>
            <a:r>
              <a:rPr b="1" i="0" lang="en-GB" sz="2000" u="none" cap="none" strike="noStrike">
                <a:solidFill>
                  <a:srgbClr val="000000"/>
                </a:solidFill>
                <a:latin typeface="Arial"/>
                <a:ea typeface="Arial"/>
                <a:cs typeface="Arial"/>
                <a:sym typeface="Arial"/>
              </a:rPr>
              <a:t>Newnham College</a:t>
            </a:r>
            <a:r>
              <a:rPr b="0" i="0" lang="en-GB" sz="2000" u="none" cap="none" strike="noStrike">
                <a:solidFill>
                  <a:srgbClr val="000000"/>
                </a:solidFill>
                <a:latin typeface="Arial"/>
                <a:ea typeface="Arial"/>
                <a:cs typeface="Arial"/>
                <a:sym typeface="Arial"/>
              </a:rPr>
              <a:t>. We would like to thank the </a:t>
            </a:r>
            <a:r>
              <a:rPr b="1" i="0" lang="en-GB" sz="2000" u="none" cap="none" strike="noStrike">
                <a:solidFill>
                  <a:srgbClr val="000000"/>
                </a:solidFill>
                <a:latin typeface="Arial"/>
                <a:ea typeface="Arial"/>
                <a:cs typeface="Arial"/>
                <a:sym typeface="Arial"/>
              </a:rPr>
              <a:t>sponsors</a:t>
            </a:r>
            <a:r>
              <a:rPr b="0" i="0" lang="en-GB" sz="2000" u="none" cap="none" strike="noStrike">
                <a:solidFill>
                  <a:srgbClr val="000000"/>
                </a:solidFill>
                <a:latin typeface="Arial"/>
                <a:ea typeface="Arial"/>
                <a:cs typeface="Arial"/>
                <a:sym typeface="Arial"/>
              </a:rPr>
              <a:t>, </a:t>
            </a:r>
            <a:r>
              <a:rPr b="1" i="0" lang="en-GB" sz="2000" u="none" cap="none" strike="noStrike">
                <a:solidFill>
                  <a:srgbClr val="000000"/>
                </a:solidFill>
                <a:latin typeface="Arial"/>
                <a:ea typeface="Arial"/>
                <a:cs typeface="Arial"/>
                <a:sym typeface="Arial"/>
              </a:rPr>
              <a:t>mentors</a:t>
            </a:r>
            <a:r>
              <a:rPr b="0" i="0" lang="en-GB" sz="2000" u="none" cap="none" strike="noStrike">
                <a:solidFill>
                  <a:srgbClr val="000000"/>
                </a:solidFill>
                <a:latin typeface="Arial"/>
                <a:ea typeface="Arial"/>
                <a:cs typeface="Arial"/>
                <a:sym typeface="Arial"/>
              </a:rPr>
              <a:t>, and </a:t>
            </a:r>
            <a:r>
              <a:rPr b="1" i="0" lang="en-GB" sz="2000" u="none" cap="none" strike="noStrike">
                <a:solidFill>
                  <a:srgbClr val="000000"/>
                </a:solidFill>
                <a:latin typeface="Arial"/>
                <a:ea typeface="Arial"/>
                <a:cs typeface="Arial"/>
                <a:sym typeface="Arial"/>
              </a:rPr>
              <a:t>organizers</a:t>
            </a:r>
            <a:r>
              <a:rPr b="0" i="0" lang="en-GB" sz="2000" u="none" cap="none" strike="noStrike">
                <a:solidFill>
                  <a:srgbClr val="000000"/>
                </a:solidFill>
                <a:latin typeface="Arial"/>
                <a:ea typeface="Arial"/>
                <a:cs typeface="Arial"/>
                <a:sym typeface="Arial"/>
              </a:rPr>
              <a:t> who made this event possible:</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127000" lvl="0" marL="0" marR="0" rtl="0" algn="l">
              <a:lnSpc>
                <a:spcPct val="100000"/>
              </a:lnSpc>
              <a:spcBef>
                <a:spcPts val="0"/>
              </a:spcBef>
              <a:spcAft>
                <a:spcPts val="0"/>
              </a:spcAft>
              <a:buClr>
                <a:srgbClr val="000000"/>
              </a:buClr>
              <a:buSzPts val="2000"/>
              <a:buFont typeface="Arial"/>
              <a:buChar char="•"/>
            </a:pPr>
            <a:r>
              <a:rPr b="1" i="0" lang="en-GB" sz="2000" u="none" cap="none" strike="noStrike">
                <a:solidFill>
                  <a:srgbClr val="000000"/>
                </a:solidFill>
                <a:latin typeface="Arial"/>
                <a:ea typeface="Arial"/>
                <a:cs typeface="Arial"/>
                <a:sym typeface="Arial"/>
              </a:rPr>
              <a:t>Tanmay Gupta</a:t>
            </a:r>
            <a:r>
              <a:rPr b="0" i="0" lang="en-GB" sz="2000" u="none" cap="none" strike="noStrike">
                <a:solidFill>
                  <a:srgbClr val="000000"/>
                </a:solidFill>
                <a:latin typeface="Arial"/>
                <a:ea typeface="Arial"/>
                <a:cs typeface="Arial"/>
                <a:sym typeface="Arial"/>
              </a:rPr>
              <a:t> from </a:t>
            </a:r>
            <a:r>
              <a:rPr b="1" i="0" lang="en-GB" sz="2000" u="none" cap="none" strike="noStrike">
                <a:solidFill>
                  <a:srgbClr val="000000"/>
                </a:solidFill>
                <a:latin typeface="Arial"/>
                <a:ea typeface="Arial"/>
                <a:cs typeface="Arial"/>
                <a:sym typeface="Arial"/>
              </a:rPr>
              <a:t>GetSeen Ventures</a:t>
            </a:r>
            <a:endParaRPr b="0" i="0" sz="2000" u="none" cap="none" strike="noStrike">
              <a:solidFill>
                <a:srgbClr val="000000"/>
              </a:solidFill>
              <a:latin typeface="Arial"/>
              <a:ea typeface="Arial"/>
              <a:cs typeface="Arial"/>
              <a:sym typeface="Arial"/>
            </a:endParaRPr>
          </a:p>
          <a:p>
            <a:pPr indent="-127000" lvl="0" marL="0" marR="0" rtl="0" algn="l">
              <a:lnSpc>
                <a:spcPct val="100000"/>
              </a:lnSpc>
              <a:spcBef>
                <a:spcPts val="0"/>
              </a:spcBef>
              <a:spcAft>
                <a:spcPts val="0"/>
              </a:spcAft>
              <a:buClr>
                <a:srgbClr val="000000"/>
              </a:buClr>
              <a:buSzPts val="2000"/>
              <a:buFont typeface="Arial"/>
              <a:buChar char="•"/>
            </a:pPr>
            <a:r>
              <a:rPr b="0" i="0" lang="en-GB" sz="2000" u="none" cap="none" strike="noStrike">
                <a:solidFill>
                  <a:srgbClr val="000000"/>
                </a:solidFill>
                <a:latin typeface="Arial"/>
                <a:ea typeface="Arial"/>
                <a:cs typeface="Arial"/>
                <a:sym typeface="Arial"/>
              </a:rPr>
              <a:t>Keynote speaker </a:t>
            </a:r>
            <a:r>
              <a:rPr b="1" i="0" lang="en-GB" sz="2000" u="none" cap="none" strike="noStrike">
                <a:solidFill>
                  <a:srgbClr val="000000"/>
                </a:solidFill>
                <a:latin typeface="Arial"/>
                <a:ea typeface="Arial"/>
                <a:cs typeface="Arial"/>
                <a:sym typeface="Arial"/>
              </a:rPr>
              <a:t>Prof Raj Jena</a:t>
            </a:r>
            <a:r>
              <a:rPr b="0" i="0" lang="en-GB" sz="2000" u="none" cap="none" strike="noStrike">
                <a:solidFill>
                  <a:srgbClr val="000000"/>
                </a:solidFill>
                <a:latin typeface="Arial"/>
                <a:ea typeface="Arial"/>
                <a:cs typeface="Arial"/>
                <a:sym typeface="Arial"/>
              </a:rPr>
              <a:t>, Dept of Oncology</a:t>
            </a:r>
            <a:endParaRPr/>
          </a:p>
          <a:p>
            <a:pPr indent="-127000" lvl="0" marL="0" marR="0" rtl="0" algn="l">
              <a:lnSpc>
                <a:spcPct val="100000"/>
              </a:lnSpc>
              <a:spcBef>
                <a:spcPts val="0"/>
              </a:spcBef>
              <a:spcAft>
                <a:spcPts val="0"/>
              </a:spcAft>
              <a:buClr>
                <a:srgbClr val="000000"/>
              </a:buClr>
              <a:buSzPts val="2000"/>
              <a:buFont typeface="Arial"/>
              <a:buChar char="•"/>
            </a:pPr>
            <a:r>
              <a:rPr b="0" i="0" lang="en-GB" sz="2000" u="none" cap="none" strike="noStrike">
                <a:solidFill>
                  <a:srgbClr val="000000"/>
                </a:solidFill>
                <a:latin typeface="Arial"/>
                <a:ea typeface="Arial"/>
                <a:cs typeface="Arial"/>
                <a:sym typeface="Arial"/>
              </a:rPr>
              <a:t>Mentors, including </a:t>
            </a:r>
            <a:r>
              <a:rPr b="1" i="0" lang="en-GB" sz="2000" u="none" cap="none" strike="noStrike">
                <a:solidFill>
                  <a:srgbClr val="000000"/>
                </a:solidFill>
                <a:latin typeface="Arial"/>
                <a:ea typeface="Arial"/>
                <a:cs typeface="Arial"/>
                <a:sym typeface="Arial"/>
              </a:rPr>
              <a:t>Jonathan Hsu</a:t>
            </a:r>
            <a:r>
              <a:rPr b="0" i="0" lang="en-GB" sz="2000" u="none" cap="none" strike="noStrike">
                <a:solidFill>
                  <a:srgbClr val="000000"/>
                </a:solidFill>
                <a:latin typeface="Arial"/>
                <a:ea typeface="Arial"/>
                <a:cs typeface="Arial"/>
                <a:sym typeface="Arial"/>
              </a:rPr>
              <a:t> from </a:t>
            </a:r>
            <a:r>
              <a:rPr b="1" i="0" lang="en-GB" sz="2000" u="none" cap="none" strike="noStrike">
                <a:solidFill>
                  <a:srgbClr val="000000"/>
                </a:solidFill>
                <a:latin typeface="Arial"/>
                <a:ea typeface="Arial"/>
                <a:cs typeface="Arial"/>
                <a:sym typeface="Arial"/>
              </a:rPr>
              <a:t>Valence Lab</a:t>
            </a:r>
            <a:r>
              <a:rPr b="0" i="0" lang="en-GB" sz="2000" u="none" cap="none" strike="noStrike">
                <a:solidFill>
                  <a:srgbClr val="000000"/>
                </a:solidFill>
                <a:latin typeface="Arial"/>
                <a:ea typeface="Arial"/>
                <a:cs typeface="Arial"/>
                <a:sym typeface="Arial"/>
              </a:rPr>
              <a:t> and </a:t>
            </a:r>
            <a:r>
              <a:rPr b="1" i="0" lang="en-GB" sz="2000" u="none" cap="none" strike="noStrike">
                <a:solidFill>
                  <a:srgbClr val="000000"/>
                </a:solidFill>
                <a:latin typeface="Arial"/>
                <a:ea typeface="Arial"/>
                <a:cs typeface="Arial"/>
                <a:sym typeface="Arial"/>
              </a:rPr>
              <a:t>Dr Maxime Allard</a:t>
            </a:r>
            <a:r>
              <a:rPr b="0" i="0" lang="en-GB" sz="2000" u="none" cap="none" strike="noStrike">
                <a:solidFill>
                  <a:srgbClr val="000000"/>
                </a:solidFill>
                <a:latin typeface="Arial"/>
                <a:ea typeface="Arial"/>
                <a:cs typeface="Arial"/>
                <a:sym typeface="Arial"/>
              </a:rPr>
              <a:t> from </a:t>
            </a:r>
            <a:r>
              <a:rPr b="1" i="0" lang="en-GB" sz="2000" u="none" cap="none" strike="noStrike">
                <a:solidFill>
                  <a:srgbClr val="000000"/>
                </a:solidFill>
                <a:latin typeface="Arial"/>
                <a:ea typeface="Arial"/>
                <a:cs typeface="Arial"/>
                <a:sym typeface="Arial"/>
              </a:rPr>
              <a:t>Helical</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2000" u="none" cap="none" strike="noStrike">
                <a:solidFill>
                  <a:srgbClr val="000000"/>
                </a:solidFill>
                <a:latin typeface="Arial"/>
                <a:ea typeface="Arial"/>
                <a:cs typeface="Arial"/>
                <a:sym typeface="Arial"/>
              </a:rPr>
              <a:t>We are grateful for the support of </a:t>
            </a:r>
            <a:r>
              <a:rPr b="1" i="0" lang="en-GB" sz="2000" u="none" cap="none" strike="noStrike">
                <a:solidFill>
                  <a:srgbClr val="000000"/>
                </a:solidFill>
                <a:latin typeface="Arial"/>
                <a:ea typeface="Arial"/>
                <a:cs typeface="Arial"/>
                <a:sym typeface="Arial"/>
              </a:rPr>
              <a:t>Newnham College</a:t>
            </a:r>
            <a:r>
              <a:rPr b="0" i="0" lang="en-GB" sz="2000" u="none" cap="none" strike="noStrike">
                <a:solidFill>
                  <a:srgbClr val="000000"/>
                </a:solidFill>
                <a:latin typeface="Arial"/>
                <a:ea typeface="Arial"/>
                <a:cs typeface="Arial"/>
                <a:sym typeface="Arial"/>
              </a:rPr>
              <a:t>, which hosted this exciting event.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grpSp>
        <p:nvGrpSpPr>
          <p:cNvPr id="101" name="Google Shape;101;p4"/>
          <p:cNvGrpSpPr/>
          <p:nvPr/>
        </p:nvGrpSpPr>
        <p:grpSpPr>
          <a:xfrm>
            <a:off x="673768" y="1313932"/>
            <a:ext cx="10680000" cy="4863031"/>
            <a:chOff x="673768" y="1313932"/>
            <a:chExt cx="10680000" cy="4863031"/>
          </a:xfrm>
        </p:grpSpPr>
        <p:cxnSp>
          <p:nvCxnSpPr>
            <p:cNvPr id="102" name="Google Shape;102;p4"/>
            <p:cNvCxnSpPr/>
            <p:nvPr/>
          </p:nvCxnSpPr>
          <p:spPr>
            <a:xfrm>
              <a:off x="673768" y="1313932"/>
              <a:ext cx="10680000" cy="0"/>
            </a:xfrm>
            <a:prstGeom prst="straightConnector1">
              <a:avLst/>
            </a:prstGeom>
            <a:noFill/>
            <a:ln cap="flat" cmpd="sng" w="28575">
              <a:solidFill>
                <a:srgbClr val="82CAEB"/>
              </a:solidFill>
              <a:prstDash val="solid"/>
              <a:miter lim="800000"/>
              <a:headEnd len="sm" w="sm" type="none"/>
              <a:tailEnd len="sm" w="sm" type="none"/>
            </a:ln>
          </p:spPr>
        </p:cxnSp>
        <p:cxnSp>
          <p:nvCxnSpPr>
            <p:cNvPr id="103" name="Google Shape;103;p4"/>
            <p:cNvCxnSpPr/>
            <p:nvPr/>
          </p:nvCxnSpPr>
          <p:spPr>
            <a:xfrm>
              <a:off x="673768" y="6176963"/>
              <a:ext cx="10680000" cy="0"/>
            </a:xfrm>
            <a:prstGeom prst="straightConnector1">
              <a:avLst/>
            </a:prstGeom>
            <a:noFill/>
            <a:ln cap="flat" cmpd="sng" w="28575">
              <a:solidFill>
                <a:srgbClr val="82CAEB"/>
              </a:solidFill>
              <a:prstDash val="solid"/>
              <a:miter lim="800000"/>
              <a:headEnd len="sm" w="sm" type="none"/>
              <a:tailEnd len="sm" w="sm" type="none"/>
            </a:ln>
          </p:spPr>
        </p:cxnSp>
      </p:grpSp>
      <p:sp>
        <p:nvSpPr>
          <p:cNvPr id="104" name="Google Shape;104;p4"/>
          <p:cNvSpPr txBox="1"/>
          <p:nvPr>
            <p:ph type="title"/>
          </p:nvPr>
        </p:nvSpPr>
        <p:spPr>
          <a:xfrm>
            <a:off x="838168" y="187906"/>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venir"/>
              <a:buNone/>
            </a:pPr>
            <a:r>
              <a:rPr b="1" lang="en-GB">
                <a:solidFill>
                  <a:schemeClr val="dk2"/>
                </a:solidFill>
                <a:latin typeface="Avenir"/>
                <a:ea typeface="Avenir"/>
                <a:cs typeface="Avenir"/>
                <a:sym typeface="Avenir"/>
              </a:rPr>
              <a:t>Story of a Single Drug</a:t>
            </a:r>
            <a:endParaRPr b="1">
              <a:solidFill>
                <a:schemeClr val="dk2"/>
              </a:solidFill>
            </a:endParaRPr>
          </a:p>
        </p:txBody>
      </p:sp>
      <p:sp>
        <p:nvSpPr>
          <p:cNvPr id="105" name="Google Shape;105;p4"/>
          <p:cNvSpPr txBox="1"/>
          <p:nvPr/>
        </p:nvSpPr>
        <p:spPr>
          <a:xfrm>
            <a:off x="673767" y="1513606"/>
            <a:ext cx="10679999"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1400" u="none" cap="none" strike="noStrike">
                <a:solidFill>
                  <a:srgbClr val="000000"/>
                </a:solidFill>
                <a:latin typeface="Arial"/>
                <a:ea typeface="Arial"/>
                <a:cs typeface="Arial"/>
                <a:sym typeface="Arial"/>
              </a:rPr>
              <a:t>Orosomucoid (ORM) or alpha-1-acid glycoprotein (α</a:t>
            </a:r>
            <a:r>
              <a:rPr b="1" baseline="-25000" i="0" lang="en-GB" sz="1400" u="none" cap="none" strike="noStrike">
                <a:solidFill>
                  <a:srgbClr val="000000"/>
                </a:solidFill>
                <a:latin typeface="Arial"/>
                <a:ea typeface="Arial"/>
                <a:cs typeface="Arial"/>
                <a:sym typeface="Arial"/>
              </a:rPr>
              <a:t>1</a:t>
            </a:r>
            <a:r>
              <a:rPr b="1" i="0" lang="en-GB" sz="1400" u="none" cap="none" strike="noStrike">
                <a:solidFill>
                  <a:srgbClr val="000000"/>
                </a:solidFill>
                <a:latin typeface="Arial"/>
                <a:ea typeface="Arial"/>
                <a:cs typeface="Arial"/>
                <a:sym typeface="Arial"/>
              </a:rPr>
              <a:t>AGp, AGP or AAG) is an acute phase protein found in plasma.</a:t>
            </a:r>
            <a:endParaRPr/>
          </a:p>
          <a:p>
            <a:pPr indent="0" lvl="0" marL="0" marR="0" rtl="0" algn="ctr">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he Curious Case Of Gleevec Pricing" id="106" name="Google Shape;106;p4"/>
          <p:cNvPicPr preferRelativeResize="0"/>
          <p:nvPr/>
        </p:nvPicPr>
        <p:blipFill rotWithShape="1">
          <a:blip r:embed="rId3">
            <a:alphaModFix/>
          </a:blip>
          <a:srcRect b="0" l="0" r="0" t="0"/>
          <a:stretch/>
        </p:blipFill>
        <p:spPr>
          <a:xfrm>
            <a:off x="838168" y="2115501"/>
            <a:ext cx="5792684" cy="3861789"/>
          </a:xfrm>
          <a:prstGeom prst="rect">
            <a:avLst/>
          </a:prstGeom>
          <a:noFill/>
          <a:ln>
            <a:noFill/>
          </a:ln>
        </p:spPr>
      </p:pic>
      <p:pic>
        <p:nvPicPr>
          <p:cNvPr descr="Imatinib - Wikipedia" id="107" name="Google Shape;107;p4"/>
          <p:cNvPicPr preferRelativeResize="0"/>
          <p:nvPr/>
        </p:nvPicPr>
        <p:blipFill rotWithShape="1">
          <a:blip r:embed="rId4">
            <a:alphaModFix/>
          </a:blip>
          <a:srcRect b="0" l="0" r="0" t="0"/>
          <a:stretch/>
        </p:blipFill>
        <p:spPr>
          <a:xfrm>
            <a:off x="6923315" y="2639632"/>
            <a:ext cx="4550889" cy="25142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grpSp>
        <p:nvGrpSpPr>
          <p:cNvPr id="112" name="Google Shape;112;g32718f9bd30_3_0"/>
          <p:cNvGrpSpPr/>
          <p:nvPr/>
        </p:nvGrpSpPr>
        <p:grpSpPr>
          <a:xfrm>
            <a:off x="673768" y="1313932"/>
            <a:ext cx="10680000" cy="4863031"/>
            <a:chOff x="673768" y="1313932"/>
            <a:chExt cx="10680000" cy="4863031"/>
          </a:xfrm>
        </p:grpSpPr>
        <p:cxnSp>
          <p:nvCxnSpPr>
            <p:cNvPr id="113" name="Google Shape;113;g32718f9bd30_3_0"/>
            <p:cNvCxnSpPr/>
            <p:nvPr/>
          </p:nvCxnSpPr>
          <p:spPr>
            <a:xfrm>
              <a:off x="673768" y="1313932"/>
              <a:ext cx="10680000" cy="0"/>
            </a:xfrm>
            <a:prstGeom prst="straightConnector1">
              <a:avLst/>
            </a:prstGeom>
            <a:noFill/>
            <a:ln cap="flat" cmpd="sng" w="28575">
              <a:solidFill>
                <a:srgbClr val="82CAEB"/>
              </a:solidFill>
              <a:prstDash val="solid"/>
              <a:miter lim="800000"/>
              <a:headEnd len="sm" w="sm" type="none"/>
              <a:tailEnd len="sm" w="sm" type="none"/>
            </a:ln>
          </p:spPr>
        </p:cxnSp>
        <p:cxnSp>
          <p:nvCxnSpPr>
            <p:cNvPr id="114" name="Google Shape;114;g32718f9bd30_3_0"/>
            <p:cNvCxnSpPr/>
            <p:nvPr/>
          </p:nvCxnSpPr>
          <p:spPr>
            <a:xfrm>
              <a:off x="673768" y="6176963"/>
              <a:ext cx="10680000" cy="0"/>
            </a:xfrm>
            <a:prstGeom prst="straightConnector1">
              <a:avLst/>
            </a:prstGeom>
            <a:noFill/>
            <a:ln cap="flat" cmpd="sng" w="28575">
              <a:solidFill>
                <a:srgbClr val="82CAEB"/>
              </a:solidFill>
              <a:prstDash val="solid"/>
              <a:miter lim="800000"/>
              <a:headEnd len="sm" w="sm" type="none"/>
              <a:tailEnd len="sm" w="sm" type="none"/>
            </a:ln>
          </p:spPr>
        </p:cxnSp>
      </p:grpSp>
      <p:sp>
        <p:nvSpPr>
          <p:cNvPr id="115" name="Google Shape;115;g32718f9bd30_3_0"/>
          <p:cNvSpPr txBox="1"/>
          <p:nvPr>
            <p:ph type="title"/>
          </p:nvPr>
        </p:nvSpPr>
        <p:spPr>
          <a:xfrm>
            <a:off x="838168" y="187906"/>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venir"/>
              <a:buNone/>
            </a:pPr>
            <a:r>
              <a:rPr b="1" lang="en-GB">
                <a:solidFill>
                  <a:schemeClr val="dk2"/>
                </a:solidFill>
                <a:latin typeface="Avenir"/>
                <a:ea typeface="Avenir"/>
                <a:cs typeface="Avenir"/>
                <a:sym typeface="Avenir"/>
              </a:rPr>
              <a:t>Proteomics Capture Cell State</a:t>
            </a:r>
            <a:endParaRPr b="1">
              <a:solidFill>
                <a:schemeClr val="dk2"/>
              </a:solidFill>
            </a:endParaRPr>
          </a:p>
        </p:txBody>
      </p:sp>
      <p:pic>
        <p:nvPicPr>
          <p:cNvPr id="116" name="Google Shape;116;g32718f9bd30_3_0"/>
          <p:cNvPicPr preferRelativeResize="0"/>
          <p:nvPr/>
        </p:nvPicPr>
        <p:blipFill rotWithShape="1">
          <a:blip r:embed="rId3">
            <a:alphaModFix/>
          </a:blip>
          <a:srcRect b="0" l="0" r="0" t="0"/>
          <a:stretch/>
        </p:blipFill>
        <p:spPr>
          <a:xfrm>
            <a:off x="1847818" y="1453098"/>
            <a:ext cx="8496300" cy="4584700"/>
          </a:xfrm>
          <a:prstGeom prst="rect">
            <a:avLst/>
          </a:prstGeom>
          <a:noFill/>
          <a:ln>
            <a:noFill/>
          </a:ln>
        </p:spPr>
      </p:pic>
      <p:sp>
        <p:nvSpPr>
          <p:cNvPr id="117" name="Google Shape;117;g32718f9bd30_3_0"/>
          <p:cNvSpPr txBox="1"/>
          <p:nvPr/>
        </p:nvSpPr>
        <p:spPr>
          <a:xfrm>
            <a:off x="7433953" y="6448301"/>
            <a:ext cx="470032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https://www.proteomicscenter.nl/background-information/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5"/>
          <p:cNvSpPr txBox="1"/>
          <p:nvPr>
            <p:ph type="title"/>
          </p:nvPr>
        </p:nvSpPr>
        <p:spPr>
          <a:xfrm>
            <a:off x="838200" y="20529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GB">
                <a:latin typeface="Avenir"/>
                <a:ea typeface="Avenir"/>
                <a:cs typeface="Avenir"/>
                <a:sym typeface="Avenir"/>
              </a:rPr>
              <a:t>Problem</a:t>
            </a:r>
            <a:endParaRPr/>
          </a:p>
        </p:txBody>
      </p:sp>
      <p:pic>
        <p:nvPicPr>
          <p:cNvPr id="123" name="Google Shape;123;p5"/>
          <p:cNvPicPr preferRelativeResize="0"/>
          <p:nvPr/>
        </p:nvPicPr>
        <p:blipFill rotWithShape="1">
          <a:blip r:embed="rId3">
            <a:alphaModFix/>
          </a:blip>
          <a:srcRect b="0" l="0" r="0" t="0"/>
          <a:stretch/>
        </p:blipFill>
        <p:spPr>
          <a:xfrm>
            <a:off x="9310714" y="4842249"/>
            <a:ext cx="1094838" cy="1810458"/>
          </a:xfrm>
          <a:prstGeom prst="rect">
            <a:avLst/>
          </a:prstGeom>
          <a:noFill/>
          <a:ln>
            <a:noFill/>
          </a:ln>
        </p:spPr>
      </p:pic>
      <p:sp>
        <p:nvSpPr>
          <p:cNvPr id="124" name="Google Shape;124;p5"/>
          <p:cNvSpPr txBox="1"/>
          <p:nvPr/>
        </p:nvSpPr>
        <p:spPr>
          <a:xfrm>
            <a:off x="8502538" y="2311841"/>
            <a:ext cx="1076753"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8000" u="none" cap="none" strike="noStrike">
                <a:solidFill>
                  <a:schemeClr val="dk1"/>
                </a:solidFill>
                <a:latin typeface="Arial"/>
                <a:ea typeface="Arial"/>
                <a:cs typeface="Arial"/>
                <a:sym typeface="Arial"/>
              </a:rPr>
              <a:t>£</a:t>
            </a:r>
            <a:endParaRPr b="0" i="0" sz="8000" u="none" cap="none" strike="noStrike">
              <a:solidFill>
                <a:schemeClr val="dk1"/>
              </a:solidFill>
              <a:latin typeface="Arial"/>
              <a:ea typeface="Arial"/>
              <a:cs typeface="Arial"/>
              <a:sym typeface="Arial"/>
            </a:endParaRPr>
          </a:p>
        </p:txBody>
      </p:sp>
      <p:pic>
        <p:nvPicPr>
          <p:cNvPr id="125" name="Google Shape;125;p5"/>
          <p:cNvPicPr preferRelativeResize="0"/>
          <p:nvPr/>
        </p:nvPicPr>
        <p:blipFill rotWithShape="1">
          <a:blip r:embed="rId4">
            <a:alphaModFix/>
          </a:blip>
          <a:srcRect b="0" l="0" r="0" t="0"/>
          <a:stretch/>
        </p:blipFill>
        <p:spPr>
          <a:xfrm>
            <a:off x="651781" y="1255219"/>
            <a:ext cx="7601381" cy="5561986"/>
          </a:xfrm>
          <a:prstGeom prst="rect">
            <a:avLst/>
          </a:prstGeom>
          <a:noFill/>
          <a:ln>
            <a:noFill/>
          </a:ln>
        </p:spPr>
      </p:pic>
      <p:pic>
        <p:nvPicPr>
          <p:cNvPr id="126" name="Google Shape;126;p5"/>
          <p:cNvPicPr preferRelativeResize="0"/>
          <p:nvPr/>
        </p:nvPicPr>
        <p:blipFill rotWithShape="1">
          <a:blip r:embed="rId5">
            <a:alphaModFix/>
          </a:blip>
          <a:srcRect b="0" l="0" r="0" t="0"/>
          <a:stretch/>
        </p:blipFill>
        <p:spPr>
          <a:xfrm>
            <a:off x="9938852" y="2161004"/>
            <a:ext cx="1915668" cy="1900260"/>
          </a:xfrm>
          <a:prstGeom prst="rect">
            <a:avLst/>
          </a:prstGeom>
          <a:noFill/>
          <a:ln>
            <a:noFill/>
          </a:ln>
        </p:spPr>
      </p:pic>
      <p:cxnSp>
        <p:nvCxnSpPr>
          <p:cNvPr id="127" name="Google Shape;127;p5"/>
          <p:cNvCxnSpPr/>
          <p:nvPr/>
        </p:nvCxnSpPr>
        <p:spPr>
          <a:xfrm>
            <a:off x="673768" y="1313932"/>
            <a:ext cx="10680000" cy="0"/>
          </a:xfrm>
          <a:prstGeom prst="straightConnector1">
            <a:avLst/>
          </a:prstGeom>
          <a:noFill/>
          <a:ln cap="flat" cmpd="sng" w="28575">
            <a:solidFill>
              <a:srgbClr val="82CAEB"/>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
          <p:cNvSpPr txBox="1"/>
          <p:nvPr>
            <p:ph type="title"/>
          </p:nvPr>
        </p:nvSpPr>
        <p:spPr>
          <a:xfrm>
            <a:off x="673768" y="61900"/>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venir"/>
              <a:buNone/>
            </a:pPr>
            <a:r>
              <a:rPr b="1" lang="en-GB">
                <a:solidFill>
                  <a:schemeClr val="dk2"/>
                </a:solidFill>
                <a:latin typeface="Avenir"/>
                <a:ea typeface="Avenir"/>
                <a:cs typeface="Avenir"/>
                <a:sym typeface="Avenir"/>
              </a:rPr>
              <a:t>Drug Efficacy: IC50</a:t>
            </a:r>
            <a:endParaRPr b="1">
              <a:solidFill>
                <a:schemeClr val="dk2"/>
              </a:solidFill>
            </a:endParaRPr>
          </a:p>
        </p:txBody>
      </p:sp>
      <p:grpSp>
        <p:nvGrpSpPr>
          <p:cNvPr id="133" name="Google Shape;133;p2"/>
          <p:cNvGrpSpPr/>
          <p:nvPr/>
        </p:nvGrpSpPr>
        <p:grpSpPr>
          <a:xfrm>
            <a:off x="437334" y="1715149"/>
            <a:ext cx="6510600" cy="3987352"/>
            <a:chOff x="0" y="203145"/>
            <a:chExt cx="6510600" cy="3987352"/>
          </a:xfrm>
        </p:grpSpPr>
        <p:sp>
          <p:nvSpPr>
            <p:cNvPr id="134" name="Google Shape;134;p2"/>
            <p:cNvSpPr/>
            <p:nvPr/>
          </p:nvSpPr>
          <p:spPr>
            <a:xfrm>
              <a:off x="0" y="203145"/>
              <a:ext cx="6510600" cy="1173900"/>
            </a:xfrm>
            <a:prstGeom prst="roundRect">
              <a:avLst>
                <a:gd fmla="val 16667" name="adj"/>
              </a:avLst>
            </a:prstGeom>
            <a:solidFill>
              <a:schemeClr val="lt1"/>
            </a:solidFill>
            <a:ln cap="flat" cmpd="sng" w="25400">
              <a:solidFill>
                <a:srgbClr val="1056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txBox="1"/>
            <p:nvPr/>
          </p:nvSpPr>
          <p:spPr>
            <a:xfrm>
              <a:off x="57305" y="260450"/>
              <a:ext cx="6396000" cy="885000"/>
            </a:xfrm>
            <a:prstGeom prst="rect">
              <a:avLst/>
            </a:prstGeom>
            <a:noFill/>
            <a:ln>
              <a:noFill/>
            </a:ln>
          </p:spPr>
          <p:txBody>
            <a:bodyPr anchorCtr="0" anchor="ctr" bIns="95250" lIns="95250" spcFirstLastPara="1" rIns="95250" wrap="square" tIns="95250">
              <a:spAutoFit/>
            </a:bodyPr>
            <a:lstStyle/>
            <a:p>
              <a:pPr indent="0" lvl="0" marL="0" marR="0" rtl="0" algn="l">
                <a:lnSpc>
                  <a:spcPct val="90000"/>
                </a:lnSpc>
                <a:spcBef>
                  <a:spcPts val="0"/>
                </a:spcBef>
                <a:spcAft>
                  <a:spcPts val="0"/>
                </a:spcAft>
                <a:buClr>
                  <a:srgbClr val="000000"/>
                </a:buClr>
                <a:buSzPts val="2500"/>
                <a:buFont typeface="Arial"/>
                <a:buNone/>
              </a:pPr>
              <a:r>
                <a:rPr b="0" i="0" lang="en-GB" sz="2500" u="none" cap="none" strike="noStrike">
                  <a:solidFill>
                    <a:schemeClr val="dk1"/>
                  </a:solidFill>
                  <a:latin typeface="Avenir"/>
                  <a:ea typeface="Avenir"/>
                  <a:cs typeface="Avenir"/>
                  <a:sym typeface="Avenir"/>
                </a:rPr>
                <a:t>IC50 is a measure of drug cytotoxicity indicating compound pot</a:t>
              </a:r>
              <a:r>
                <a:rPr b="0" i="0" lang="en-GB" sz="2500" u="none" cap="none" strike="noStrike">
                  <a:solidFill>
                    <a:schemeClr val="lt1"/>
                  </a:solidFill>
                  <a:latin typeface="Avenir"/>
                  <a:ea typeface="Avenir"/>
                  <a:cs typeface="Avenir"/>
                  <a:sym typeface="Avenir"/>
                </a:rPr>
                <a:t>ency</a:t>
              </a:r>
              <a:endParaRPr b="0" i="0" sz="2500" u="none" cap="none" strike="noStrike">
                <a:solidFill>
                  <a:schemeClr val="lt1"/>
                </a:solidFill>
                <a:latin typeface="Avenir"/>
                <a:ea typeface="Avenir"/>
                <a:cs typeface="Avenir"/>
                <a:sym typeface="Avenir"/>
              </a:endParaRPr>
            </a:p>
          </p:txBody>
        </p:sp>
        <p:sp>
          <p:nvSpPr>
            <p:cNvPr id="136" name="Google Shape;136;p2"/>
            <p:cNvSpPr/>
            <p:nvPr/>
          </p:nvSpPr>
          <p:spPr>
            <a:xfrm>
              <a:off x="0" y="1541323"/>
              <a:ext cx="6510600" cy="1429915"/>
            </a:xfrm>
            <a:prstGeom prst="roundRect">
              <a:avLst>
                <a:gd fmla="val 16667" name="adj"/>
              </a:avLst>
            </a:prstGeom>
            <a:solidFill>
              <a:schemeClr val="lt1"/>
            </a:solidFill>
            <a:ln cap="flat" cmpd="sng" w="25400">
              <a:solidFill>
                <a:srgbClr val="1056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txBox="1"/>
            <p:nvPr/>
          </p:nvSpPr>
          <p:spPr>
            <a:xfrm>
              <a:off x="69803" y="1611126"/>
              <a:ext cx="6370994" cy="1290309"/>
            </a:xfrm>
            <a:prstGeom prst="rect">
              <a:avLst/>
            </a:prstGeom>
            <a:noFill/>
            <a:ln>
              <a:noFill/>
            </a:ln>
          </p:spPr>
          <p:txBody>
            <a:bodyPr anchorCtr="0" anchor="ctr" bIns="95250" lIns="95250" spcFirstLastPara="1" rIns="95250" wrap="square" tIns="95250">
              <a:noAutofit/>
            </a:bodyPr>
            <a:lstStyle/>
            <a:p>
              <a:pPr indent="0" lvl="0" marL="0" marR="0" rtl="0" algn="l">
                <a:lnSpc>
                  <a:spcPct val="90000"/>
                </a:lnSpc>
                <a:spcBef>
                  <a:spcPts val="0"/>
                </a:spcBef>
                <a:spcAft>
                  <a:spcPts val="0"/>
                </a:spcAft>
                <a:buClr>
                  <a:srgbClr val="000000"/>
                </a:buClr>
                <a:buSzPts val="2500"/>
                <a:buFont typeface="Arial"/>
                <a:buNone/>
              </a:pPr>
              <a:r>
                <a:rPr b="0" i="0" lang="en-GB" sz="2500" u="none" cap="none" strike="noStrike">
                  <a:solidFill>
                    <a:schemeClr val="dk1"/>
                  </a:solidFill>
                  <a:latin typeface="Avenir"/>
                  <a:ea typeface="Avenir"/>
                  <a:cs typeface="Avenir"/>
                  <a:sym typeface="Avenir"/>
                </a:rPr>
                <a:t>A measurement of the concentration of a drug required to inhibit cell viability by 50%</a:t>
              </a:r>
              <a:endParaRPr b="0" i="0" sz="2500" u="none" cap="none" strike="noStrike">
                <a:solidFill>
                  <a:schemeClr val="dk1"/>
                </a:solidFill>
                <a:latin typeface="Avenir"/>
                <a:ea typeface="Avenir"/>
                <a:cs typeface="Avenir"/>
                <a:sym typeface="Avenir"/>
              </a:endParaRPr>
            </a:p>
          </p:txBody>
        </p:sp>
        <p:sp>
          <p:nvSpPr>
            <p:cNvPr id="138" name="Google Shape;138;p2"/>
            <p:cNvSpPr/>
            <p:nvPr/>
          </p:nvSpPr>
          <p:spPr>
            <a:xfrm>
              <a:off x="0" y="3177960"/>
              <a:ext cx="6510600" cy="1012537"/>
            </a:xfrm>
            <a:prstGeom prst="roundRect">
              <a:avLst>
                <a:gd fmla="val 16667" name="adj"/>
              </a:avLst>
            </a:prstGeom>
            <a:solidFill>
              <a:schemeClr val="lt1"/>
            </a:solidFill>
            <a:ln cap="flat" cmpd="sng" w="25400">
              <a:solidFill>
                <a:srgbClr val="1056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txBox="1"/>
            <p:nvPr/>
          </p:nvSpPr>
          <p:spPr>
            <a:xfrm>
              <a:off x="49428" y="3227388"/>
              <a:ext cx="6411744" cy="913681"/>
            </a:xfrm>
            <a:prstGeom prst="rect">
              <a:avLst/>
            </a:prstGeom>
            <a:noFill/>
            <a:ln>
              <a:noFill/>
            </a:ln>
          </p:spPr>
          <p:txBody>
            <a:bodyPr anchorCtr="0" anchor="ctr" bIns="95250" lIns="95250" spcFirstLastPara="1" rIns="95250" wrap="square" tIns="95250">
              <a:noAutofit/>
            </a:bodyPr>
            <a:lstStyle/>
            <a:p>
              <a:pPr indent="0" lvl="0" marL="0" marR="0" rtl="0" algn="l">
                <a:lnSpc>
                  <a:spcPct val="90000"/>
                </a:lnSpc>
                <a:spcBef>
                  <a:spcPts val="0"/>
                </a:spcBef>
                <a:spcAft>
                  <a:spcPts val="0"/>
                </a:spcAft>
                <a:buClr>
                  <a:srgbClr val="000000"/>
                </a:buClr>
                <a:buSzPts val="2500"/>
                <a:buFont typeface="Arial"/>
                <a:buNone/>
              </a:pPr>
              <a:r>
                <a:rPr b="0" i="0" lang="en-GB" sz="2500" u="none" cap="none" strike="noStrike">
                  <a:solidFill>
                    <a:schemeClr val="dk1"/>
                  </a:solidFill>
                  <a:latin typeface="Avenir"/>
                  <a:ea typeface="Avenir"/>
                  <a:cs typeface="Avenir"/>
                  <a:sym typeface="Avenir"/>
                </a:rPr>
                <a:t>Limitations with IC50 testing: not personalised, resource-intensive</a:t>
              </a:r>
              <a:endParaRPr b="0" i="0" sz="2500" u="none" cap="none" strike="noStrike">
                <a:solidFill>
                  <a:schemeClr val="dk1"/>
                </a:solidFill>
                <a:latin typeface="Avenir"/>
                <a:ea typeface="Avenir"/>
                <a:cs typeface="Avenir"/>
                <a:sym typeface="Avenir"/>
              </a:endParaRPr>
            </a:p>
          </p:txBody>
        </p:sp>
      </p:grpSp>
      <p:grpSp>
        <p:nvGrpSpPr>
          <p:cNvPr id="140" name="Google Shape;140;p2"/>
          <p:cNvGrpSpPr/>
          <p:nvPr/>
        </p:nvGrpSpPr>
        <p:grpSpPr>
          <a:xfrm>
            <a:off x="673768" y="1181852"/>
            <a:ext cx="10680032" cy="4995111"/>
            <a:chOff x="673768" y="1181852"/>
            <a:chExt cx="10680032" cy="4995111"/>
          </a:xfrm>
        </p:grpSpPr>
        <p:cxnSp>
          <p:nvCxnSpPr>
            <p:cNvPr id="141" name="Google Shape;141;p2"/>
            <p:cNvCxnSpPr/>
            <p:nvPr/>
          </p:nvCxnSpPr>
          <p:spPr>
            <a:xfrm>
              <a:off x="673768" y="1181852"/>
              <a:ext cx="10680032" cy="0"/>
            </a:xfrm>
            <a:prstGeom prst="straightConnector1">
              <a:avLst/>
            </a:prstGeom>
            <a:noFill/>
            <a:ln cap="flat" cmpd="sng" w="28575">
              <a:solidFill>
                <a:srgbClr val="82CAEB"/>
              </a:solidFill>
              <a:prstDash val="solid"/>
              <a:miter lim="800000"/>
              <a:headEnd len="sm" w="sm" type="none"/>
              <a:tailEnd len="sm" w="sm" type="none"/>
            </a:ln>
          </p:spPr>
        </p:cxnSp>
        <p:cxnSp>
          <p:nvCxnSpPr>
            <p:cNvPr id="142" name="Google Shape;142;p2"/>
            <p:cNvCxnSpPr/>
            <p:nvPr/>
          </p:nvCxnSpPr>
          <p:spPr>
            <a:xfrm>
              <a:off x="673768" y="6176963"/>
              <a:ext cx="10680032" cy="0"/>
            </a:xfrm>
            <a:prstGeom prst="straightConnector1">
              <a:avLst/>
            </a:prstGeom>
            <a:noFill/>
            <a:ln cap="flat" cmpd="sng" w="28575">
              <a:solidFill>
                <a:srgbClr val="82CAEB"/>
              </a:solidFill>
              <a:prstDash val="solid"/>
              <a:miter lim="800000"/>
              <a:headEnd len="sm" w="sm" type="none"/>
              <a:tailEnd len="sm" w="sm" type="none"/>
            </a:ln>
          </p:spPr>
        </p:cxnSp>
      </p:grpSp>
      <p:pic>
        <p:nvPicPr>
          <p:cNvPr id="143" name="Google Shape;143;p2"/>
          <p:cNvPicPr preferRelativeResize="0"/>
          <p:nvPr/>
        </p:nvPicPr>
        <p:blipFill rotWithShape="1">
          <a:blip r:embed="rId3">
            <a:alphaModFix/>
          </a:blip>
          <a:srcRect b="26091" l="0" r="0" t="11279"/>
          <a:stretch/>
        </p:blipFill>
        <p:spPr>
          <a:xfrm>
            <a:off x="7264257" y="1352200"/>
            <a:ext cx="4892276" cy="2974774"/>
          </a:xfrm>
          <a:prstGeom prst="rect">
            <a:avLst/>
          </a:prstGeom>
          <a:noFill/>
          <a:ln>
            <a:noFill/>
          </a:ln>
        </p:spPr>
      </p:pic>
      <p:cxnSp>
        <p:nvCxnSpPr>
          <p:cNvPr id="144" name="Google Shape;144;p2"/>
          <p:cNvCxnSpPr/>
          <p:nvPr/>
        </p:nvCxnSpPr>
        <p:spPr>
          <a:xfrm>
            <a:off x="9240207" y="4086525"/>
            <a:ext cx="0" cy="899100"/>
          </a:xfrm>
          <a:prstGeom prst="straightConnector1">
            <a:avLst/>
          </a:prstGeom>
          <a:noFill/>
          <a:ln cap="flat" cmpd="sng" w="28575">
            <a:solidFill>
              <a:srgbClr val="000000"/>
            </a:solidFill>
            <a:prstDash val="solid"/>
            <a:round/>
            <a:headEnd len="sm" w="sm" type="none"/>
            <a:tailEnd len="sm" w="sm" type="none"/>
          </a:ln>
        </p:spPr>
      </p:cxnSp>
      <p:graphicFrame>
        <p:nvGraphicFramePr>
          <p:cNvPr id="145" name="Google Shape;145;p2"/>
          <p:cNvGraphicFramePr/>
          <p:nvPr/>
        </p:nvGraphicFramePr>
        <p:xfrm>
          <a:off x="8249932" y="4757025"/>
          <a:ext cx="3000000" cy="3000000"/>
        </p:xfrm>
        <a:graphic>
          <a:graphicData uri="http://schemas.openxmlformats.org/drawingml/2006/table">
            <a:tbl>
              <a:tblPr>
                <a:noFill/>
                <a:tableStyleId>{FFC879CC-4243-4295-A925-B0E24E22BCC6}</a:tableStyleId>
              </a:tblPr>
              <a:tblGrid>
                <a:gridCol w="990275"/>
                <a:gridCol w="990275"/>
              </a:tblGrid>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t>Drug X</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t>IC50</a:t>
                      </a:r>
                      <a:endParaRPr b="1"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0.1891</a:t>
                      </a:r>
                      <a:endParaRPr sz="1400" u="none" cap="none" strike="noStrike"/>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146" name="Google Shape;146;p2"/>
          <p:cNvSpPr txBox="1"/>
          <p:nvPr/>
        </p:nvSpPr>
        <p:spPr>
          <a:xfrm>
            <a:off x="9310382" y="4303800"/>
            <a:ext cx="920100" cy="400200"/>
          </a:xfrm>
          <a:prstGeom prst="rect">
            <a:avLst/>
          </a:prstGeom>
          <a:solidFill>
            <a:srgbClr val="FFFF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Log[</a:t>
            </a:r>
            <a:r>
              <a:rPr b="0" i="0" lang="en-GB" sz="1400" u="none" cap="none" strike="noStrike">
                <a:solidFill>
                  <a:srgbClr val="1F1F1F"/>
                </a:solidFill>
                <a:highlight>
                  <a:srgbClr val="FFFFFF"/>
                </a:highlight>
                <a:latin typeface="Arial"/>
                <a:ea typeface="Arial"/>
                <a:cs typeface="Arial"/>
                <a:sym typeface="Arial"/>
              </a:rPr>
              <a:t>µM]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cxnSp>
        <p:nvCxnSpPr>
          <p:cNvPr id="151" name="Google Shape;151;g32718f9bd30_3_8"/>
          <p:cNvCxnSpPr/>
          <p:nvPr/>
        </p:nvCxnSpPr>
        <p:spPr>
          <a:xfrm>
            <a:off x="643009" y="1232652"/>
            <a:ext cx="10680000" cy="0"/>
          </a:xfrm>
          <a:prstGeom prst="straightConnector1">
            <a:avLst/>
          </a:prstGeom>
          <a:noFill/>
          <a:ln cap="flat" cmpd="sng" w="28575">
            <a:solidFill>
              <a:srgbClr val="82CAEB"/>
            </a:solidFill>
            <a:prstDash val="solid"/>
            <a:miter lim="800000"/>
            <a:headEnd len="sm" w="sm" type="none"/>
            <a:tailEnd len="sm" w="sm" type="none"/>
          </a:ln>
        </p:spPr>
      </p:cxnSp>
      <p:sp>
        <p:nvSpPr>
          <p:cNvPr id="152" name="Google Shape;152;g32718f9bd30_3_8"/>
          <p:cNvSpPr txBox="1"/>
          <p:nvPr>
            <p:ph type="title"/>
          </p:nvPr>
        </p:nvSpPr>
        <p:spPr>
          <a:xfrm>
            <a:off x="755968" y="-8964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venir"/>
              <a:buNone/>
            </a:pPr>
            <a:r>
              <a:rPr b="1" lang="en-GB">
                <a:solidFill>
                  <a:schemeClr val="dk2"/>
                </a:solidFill>
                <a:latin typeface="Avenir"/>
                <a:ea typeface="Avenir"/>
                <a:cs typeface="Avenir"/>
                <a:sym typeface="Avenir"/>
              </a:rPr>
              <a:t>Features &amp; Targets</a:t>
            </a:r>
            <a:endParaRPr b="1">
              <a:solidFill>
                <a:schemeClr val="dk2"/>
              </a:solidFill>
              <a:latin typeface="Avenir"/>
              <a:ea typeface="Avenir"/>
              <a:cs typeface="Avenir"/>
              <a:sym typeface="Avenir"/>
            </a:endParaRPr>
          </a:p>
        </p:txBody>
      </p:sp>
      <p:grpSp>
        <p:nvGrpSpPr>
          <p:cNvPr id="153" name="Google Shape;153;g32718f9bd30_3_8"/>
          <p:cNvGrpSpPr/>
          <p:nvPr/>
        </p:nvGrpSpPr>
        <p:grpSpPr>
          <a:xfrm>
            <a:off x="704527" y="942539"/>
            <a:ext cx="10618482" cy="6175012"/>
            <a:chOff x="0" y="36278"/>
            <a:chExt cx="10618482" cy="6175012"/>
          </a:xfrm>
        </p:grpSpPr>
        <p:sp>
          <p:nvSpPr>
            <p:cNvPr id="154" name="Google Shape;154;g32718f9bd30_3_8"/>
            <p:cNvSpPr/>
            <p:nvPr/>
          </p:nvSpPr>
          <p:spPr>
            <a:xfrm>
              <a:off x="0" y="36278"/>
              <a:ext cx="10618482" cy="794503"/>
            </a:xfrm>
            <a:prstGeom prst="roundRect">
              <a:avLst>
                <a:gd fmla="val 16667" name="adj"/>
              </a:avLst>
            </a:prstGeom>
            <a:solidFill>
              <a:srgbClr val="10567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32718f9bd30_3_8"/>
            <p:cNvSpPr txBox="1"/>
            <p:nvPr/>
          </p:nvSpPr>
          <p:spPr>
            <a:xfrm>
              <a:off x="38784" y="75062"/>
              <a:ext cx="10540914" cy="716935"/>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rPr b="1" i="0" lang="en-GB" sz="2000" u="none" cap="none" strike="noStrike">
                  <a:solidFill>
                    <a:schemeClr val="lt1"/>
                  </a:solidFill>
                  <a:latin typeface="Avenir"/>
                  <a:ea typeface="Avenir"/>
                  <a:cs typeface="Avenir"/>
                  <a:sym typeface="Avenir"/>
                </a:rPr>
                <a:t>General Features:</a:t>
              </a:r>
              <a:endParaRPr b="0" i="0" sz="2000" u="none" cap="none" strike="noStrike">
                <a:solidFill>
                  <a:schemeClr val="lt1"/>
                </a:solidFill>
                <a:latin typeface="Avenir"/>
                <a:ea typeface="Avenir"/>
                <a:cs typeface="Avenir"/>
                <a:sym typeface="Avenir"/>
              </a:endParaRPr>
            </a:p>
          </p:txBody>
        </p:sp>
        <p:sp>
          <p:nvSpPr>
            <p:cNvPr id="156" name="Google Shape;156;g32718f9bd30_3_8"/>
            <p:cNvSpPr/>
            <p:nvPr/>
          </p:nvSpPr>
          <p:spPr>
            <a:xfrm>
              <a:off x="0" y="830781"/>
              <a:ext cx="10618482" cy="227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32718f9bd30_3_8"/>
            <p:cNvSpPr txBox="1"/>
            <p:nvPr/>
          </p:nvSpPr>
          <p:spPr>
            <a:xfrm>
              <a:off x="0" y="830781"/>
              <a:ext cx="10618482" cy="2277000"/>
            </a:xfrm>
            <a:prstGeom prst="rect">
              <a:avLst/>
            </a:prstGeom>
            <a:noFill/>
            <a:ln>
              <a:noFill/>
            </a:ln>
          </p:spPr>
          <p:txBody>
            <a:bodyPr anchorCtr="0" anchor="t" bIns="25400" lIns="337125" spcFirstLastPara="1" rIns="142225" wrap="square" tIns="25400">
              <a:noAutofit/>
            </a:bodyPr>
            <a:lstStyle/>
            <a:p>
              <a:pPr indent="-228600" lvl="1" marL="228600" marR="0" rtl="0" algn="l">
                <a:lnSpc>
                  <a:spcPct val="90000"/>
                </a:lnSpc>
                <a:spcBef>
                  <a:spcPts val="0"/>
                </a:spcBef>
                <a:spcAft>
                  <a:spcPts val="0"/>
                </a:spcAft>
                <a:buClr>
                  <a:srgbClr val="000000"/>
                </a:buClr>
                <a:buSzPts val="2000"/>
                <a:buFont typeface="Arial"/>
                <a:buChar char="•"/>
              </a:pPr>
              <a:r>
                <a:rPr b="0" i="0" lang="en-GB" sz="2000" u="none" cap="none" strike="noStrike">
                  <a:solidFill>
                    <a:srgbClr val="000000"/>
                  </a:solidFill>
                  <a:latin typeface="Avenir"/>
                  <a:ea typeface="Avenir"/>
                  <a:cs typeface="Avenir"/>
                  <a:sym typeface="Avenir"/>
                </a:rPr>
                <a:t>Drug Name </a:t>
              </a:r>
              <a:endParaRPr b="0" i="0" sz="2000" u="none" cap="none" strike="noStrike">
                <a:solidFill>
                  <a:srgbClr val="000000"/>
                </a:solidFill>
                <a:latin typeface="Avenir"/>
                <a:ea typeface="Avenir"/>
                <a:cs typeface="Avenir"/>
                <a:sym typeface="Avenir"/>
              </a:endParaRPr>
            </a:p>
            <a:p>
              <a:pPr indent="-228600" lvl="1" marL="228600" marR="0" rtl="0" algn="l">
                <a:lnSpc>
                  <a:spcPct val="90000"/>
                </a:lnSpc>
                <a:spcBef>
                  <a:spcPts val="400"/>
                </a:spcBef>
                <a:spcAft>
                  <a:spcPts val="0"/>
                </a:spcAft>
                <a:buClr>
                  <a:srgbClr val="000000"/>
                </a:buClr>
                <a:buSzPts val="2000"/>
                <a:buFont typeface="Arial"/>
                <a:buChar char="•"/>
              </a:pPr>
              <a:r>
                <a:rPr b="0" i="0" lang="en-GB" sz="2000" u="none" cap="none" strike="noStrike">
                  <a:solidFill>
                    <a:srgbClr val="000000"/>
                  </a:solidFill>
                  <a:latin typeface="Avenir"/>
                  <a:ea typeface="Avenir"/>
                  <a:cs typeface="Avenir"/>
                  <a:sym typeface="Avenir"/>
                </a:rPr>
                <a:t>Cell Line Name</a:t>
              </a:r>
              <a:endParaRPr b="0" i="0" sz="2000" u="none" cap="none" strike="noStrike">
                <a:solidFill>
                  <a:srgbClr val="000000"/>
                </a:solidFill>
                <a:latin typeface="Avenir"/>
                <a:ea typeface="Avenir"/>
                <a:cs typeface="Avenir"/>
                <a:sym typeface="Avenir"/>
              </a:endParaRPr>
            </a:p>
            <a:p>
              <a:pPr indent="-228600" lvl="1" marL="228600" marR="0" rtl="0" algn="l">
                <a:lnSpc>
                  <a:spcPct val="90000"/>
                </a:lnSpc>
                <a:spcBef>
                  <a:spcPts val="400"/>
                </a:spcBef>
                <a:spcAft>
                  <a:spcPts val="0"/>
                </a:spcAft>
                <a:buClr>
                  <a:srgbClr val="000000"/>
                </a:buClr>
                <a:buSzPts val="2000"/>
                <a:buFont typeface="Arial"/>
                <a:buChar char="•"/>
              </a:pPr>
              <a:r>
                <a:rPr b="0" i="0" lang="en-GB" sz="2000" u="none" cap="none" strike="noStrike">
                  <a:solidFill>
                    <a:srgbClr val="000000"/>
                  </a:solidFill>
                  <a:latin typeface="Avenir"/>
                  <a:ea typeface="Avenir"/>
                  <a:cs typeface="Avenir"/>
                  <a:sym typeface="Avenir"/>
                </a:rPr>
                <a:t>Morgan molecular fingerprint bits for the drug (</a:t>
              </a:r>
              <a:r>
                <a:rPr b="1" i="0" lang="en-GB" sz="2000" u="none" cap="none" strike="noStrike">
                  <a:solidFill>
                    <a:srgbClr val="000000"/>
                  </a:solidFill>
                  <a:latin typeface="Avenir"/>
                  <a:ea typeface="Avenir"/>
                  <a:cs typeface="Avenir"/>
                  <a:sym typeface="Avenir"/>
                </a:rPr>
                <a:t>CHEM_mBit_0 to CHEM_mBit_255</a:t>
              </a:r>
              <a:r>
                <a:rPr b="0" i="0" lang="en-GB" sz="2000" u="none" cap="none" strike="noStrike">
                  <a:solidFill>
                    <a:srgbClr val="000000"/>
                  </a:solidFill>
                  <a:latin typeface="Avenir"/>
                  <a:ea typeface="Avenir"/>
                  <a:cs typeface="Avenir"/>
                  <a:sym typeface="Avenir"/>
                </a:rPr>
                <a:t>)</a:t>
              </a:r>
              <a:endParaRPr b="0" i="0" sz="2000" u="none" cap="none" strike="noStrike">
                <a:solidFill>
                  <a:srgbClr val="000000"/>
                </a:solidFill>
                <a:latin typeface="Avenir"/>
                <a:ea typeface="Avenir"/>
                <a:cs typeface="Avenir"/>
                <a:sym typeface="Avenir"/>
              </a:endParaRPr>
            </a:p>
            <a:p>
              <a:pPr indent="-228600" lvl="1" marL="228600" marR="0" rtl="0" algn="l">
                <a:lnSpc>
                  <a:spcPct val="90000"/>
                </a:lnSpc>
                <a:spcBef>
                  <a:spcPts val="400"/>
                </a:spcBef>
                <a:spcAft>
                  <a:spcPts val="0"/>
                </a:spcAft>
                <a:buClr>
                  <a:srgbClr val="000000"/>
                </a:buClr>
                <a:buSzPts val="2000"/>
                <a:buFont typeface="Arial"/>
                <a:buChar char="•"/>
              </a:pPr>
              <a:r>
                <a:rPr b="0" i="0" lang="en-GB" sz="2000" u="none" cap="none" strike="noStrike">
                  <a:solidFill>
                    <a:srgbClr val="000000"/>
                  </a:solidFill>
                  <a:latin typeface="Avenir"/>
                  <a:ea typeface="Avenir"/>
                  <a:cs typeface="Avenir"/>
                  <a:sym typeface="Avenir"/>
                </a:rPr>
                <a:t>Pathway enrichment scores (</a:t>
              </a:r>
              <a:r>
                <a:rPr b="1" i="0" lang="en-GB" sz="2000" u="none" cap="none" strike="noStrike">
                  <a:solidFill>
                    <a:srgbClr val="000000"/>
                  </a:solidFill>
                  <a:latin typeface="Avenir"/>
                  <a:ea typeface="Avenir"/>
                  <a:cs typeface="Avenir"/>
                  <a:sym typeface="Avenir"/>
                </a:rPr>
                <a:t>PES</a:t>
              </a:r>
              <a:r>
                <a:rPr b="0" i="0" lang="en-GB" sz="2000" u="none" cap="none" strike="noStrike">
                  <a:solidFill>
                    <a:srgbClr val="000000"/>
                  </a:solidFill>
                  <a:latin typeface="Avenir"/>
                  <a:ea typeface="Avenir"/>
                  <a:cs typeface="Avenir"/>
                  <a:sym typeface="Avenir"/>
                </a:rPr>
                <a:t>) based on the Drug-Gene Network (</a:t>
              </a:r>
              <a:r>
                <a:rPr b="1" i="0" lang="en-GB" sz="2000" u="none" cap="none" strike="noStrike">
                  <a:solidFill>
                    <a:srgbClr val="000000"/>
                  </a:solidFill>
                  <a:latin typeface="Avenir"/>
                  <a:ea typeface="Avenir"/>
                  <a:cs typeface="Avenir"/>
                  <a:sym typeface="Avenir"/>
                </a:rPr>
                <a:t>DG-Net</a:t>
              </a:r>
              <a:r>
                <a:rPr b="0" i="0" lang="en-GB" sz="2000" u="none" cap="none" strike="noStrike">
                  <a:solidFill>
                    <a:srgbClr val="000000"/>
                  </a:solidFill>
                  <a:latin typeface="Avenir"/>
                  <a:ea typeface="Avenir"/>
                  <a:cs typeface="Avenir"/>
                  <a:sym typeface="Avenir"/>
                </a:rPr>
                <a:t>), gene </a:t>
              </a:r>
              <a:r>
                <a:rPr b="1" i="0" lang="en-GB" sz="2000" u="none" cap="none" strike="noStrike">
                  <a:solidFill>
                    <a:srgbClr val="000000"/>
                  </a:solidFill>
                  <a:latin typeface="Avenir"/>
                  <a:ea typeface="Avenir"/>
                  <a:cs typeface="Avenir"/>
                  <a:sym typeface="Avenir"/>
                </a:rPr>
                <a:t>expression</a:t>
              </a:r>
              <a:r>
                <a:rPr b="0" i="0" lang="en-GB" sz="2000" u="none" cap="none" strike="noStrike">
                  <a:solidFill>
                    <a:srgbClr val="000000"/>
                  </a:solidFill>
                  <a:latin typeface="Avenir"/>
                  <a:ea typeface="Avenir"/>
                  <a:cs typeface="Avenir"/>
                  <a:sym typeface="Avenir"/>
                </a:rPr>
                <a:t> data, </a:t>
              </a:r>
              <a:r>
                <a:rPr b="1" i="0" lang="en-GB" sz="2000" u="none" cap="none" strike="noStrike">
                  <a:solidFill>
                    <a:srgbClr val="000000"/>
                  </a:solidFill>
                  <a:latin typeface="Avenir"/>
                  <a:ea typeface="Avenir"/>
                  <a:cs typeface="Avenir"/>
                  <a:sym typeface="Avenir"/>
                </a:rPr>
                <a:t>mutated</a:t>
              </a:r>
              <a:r>
                <a:rPr b="0" i="0" lang="en-GB" sz="2000" u="none" cap="none" strike="noStrike">
                  <a:solidFill>
                    <a:srgbClr val="000000"/>
                  </a:solidFill>
                  <a:latin typeface="Avenir"/>
                  <a:ea typeface="Avenir"/>
                  <a:cs typeface="Avenir"/>
                  <a:sym typeface="Avenir"/>
                </a:rPr>
                <a:t> genes, and copy number (</a:t>
              </a:r>
              <a:r>
                <a:rPr b="1" i="0" lang="en-GB" sz="2000" u="none" cap="none" strike="noStrike">
                  <a:solidFill>
                    <a:srgbClr val="000000"/>
                  </a:solidFill>
                  <a:latin typeface="Avenir"/>
                  <a:ea typeface="Avenir"/>
                  <a:cs typeface="Avenir"/>
                  <a:sym typeface="Avenir"/>
                </a:rPr>
                <a:t>CNV</a:t>
              </a:r>
              <a:r>
                <a:rPr b="0" i="0" lang="en-GB" sz="2000" u="none" cap="none" strike="noStrike">
                  <a:solidFill>
                    <a:srgbClr val="000000"/>
                  </a:solidFill>
                  <a:latin typeface="Avenir"/>
                  <a:ea typeface="Avenir"/>
                  <a:cs typeface="Avenir"/>
                  <a:sym typeface="Avenir"/>
                </a:rPr>
                <a:t>) data. </a:t>
              </a:r>
              <a:endParaRPr b="0" i="0" sz="2000" u="none" cap="none" strike="noStrike">
                <a:solidFill>
                  <a:srgbClr val="000000"/>
                </a:solidFill>
                <a:latin typeface="Avenir"/>
                <a:ea typeface="Avenir"/>
                <a:cs typeface="Avenir"/>
                <a:sym typeface="Avenir"/>
              </a:endParaRPr>
            </a:p>
            <a:p>
              <a:pPr indent="-228600" lvl="2" marL="457200" marR="0" rtl="0" algn="l">
                <a:lnSpc>
                  <a:spcPct val="90000"/>
                </a:lnSpc>
                <a:spcBef>
                  <a:spcPts val="400"/>
                </a:spcBef>
                <a:spcAft>
                  <a:spcPts val="0"/>
                </a:spcAft>
                <a:buClr>
                  <a:srgbClr val="000000"/>
                </a:buClr>
                <a:buSzPts val="2000"/>
                <a:buFont typeface="Arial"/>
                <a:buChar char="•"/>
              </a:pPr>
              <a:r>
                <a:rPr b="0" i="0" lang="en-GB" sz="2000" u="none" cap="none" strike="noStrike">
                  <a:solidFill>
                    <a:srgbClr val="000000"/>
                  </a:solidFill>
                  <a:latin typeface="Avenir"/>
                  <a:ea typeface="Avenir"/>
                  <a:cs typeface="Avenir"/>
                  <a:sym typeface="Avenir"/>
                </a:rPr>
                <a:t>Example: </a:t>
              </a:r>
              <a:r>
                <a:rPr b="0" i="0" lang="en-GB" sz="1800" u="none" cap="none" strike="noStrike">
                  <a:solidFill>
                    <a:srgbClr val="000000"/>
                  </a:solidFill>
                  <a:latin typeface="Avenir"/>
                  <a:ea typeface="Avenir"/>
                  <a:cs typeface="Avenir"/>
                  <a:sym typeface="Avenir"/>
                </a:rPr>
                <a:t>TARGETnNEIGHBOR_PID_FANCONI_PATHWAY measures the involvement of drug-associated genes in the Fanconi anemia pathway</a:t>
              </a:r>
              <a:r>
                <a:rPr b="0" i="0" lang="en-GB" sz="2000" u="none" cap="none" strike="noStrike">
                  <a:solidFill>
                    <a:srgbClr val="000000"/>
                  </a:solidFill>
                  <a:latin typeface="Avenir"/>
                  <a:ea typeface="Avenir"/>
                  <a:cs typeface="Avenir"/>
                  <a:sym typeface="Avenir"/>
                </a:rPr>
                <a:t>.</a:t>
              </a:r>
              <a:endParaRPr b="0" i="0" sz="2000" u="none" cap="none" strike="noStrike">
                <a:solidFill>
                  <a:srgbClr val="000000"/>
                </a:solidFill>
                <a:latin typeface="Avenir"/>
                <a:ea typeface="Avenir"/>
                <a:cs typeface="Avenir"/>
                <a:sym typeface="Avenir"/>
              </a:endParaRPr>
            </a:p>
          </p:txBody>
        </p:sp>
        <p:sp>
          <p:nvSpPr>
            <p:cNvPr id="158" name="Google Shape;158;g32718f9bd30_3_8"/>
            <p:cNvSpPr/>
            <p:nvPr/>
          </p:nvSpPr>
          <p:spPr>
            <a:xfrm>
              <a:off x="0" y="3107781"/>
              <a:ext cx="10618482" cy="794503"/>
            </a:xfrm>
            <a:prstGeom prst="roundRect">
              <a:avLst>
                <a:gd fmla="val 16667" name="adj"/>
              </a:avLst>
            </a:prstGeom>
            <a:solidFill>
              <a:srgbClr val="2B719A"/>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32718f9bd30_3_8"/>
            <p:cNvSpPr txBox="1"/>
            <p:nvPr/>
          </p:nvSpPr>
          <p:spPr>
            <a:xfrm>
              <a:off x="38784" y="3146565"/>
              <a:ext cx="10540914" cy="716935"/>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rPr b="1" i="0" lang="en-GB" sz="2000" u="none" cap="none" strike="noStrike">
                  <a:solidFill>
                    <a:schemeClr val="lt1"/>
                  </a:solidFill>
                  <a:latin typeface="Avenir"/>
                  <a:ea typeface="Avenir"/>
                  <a:cs typeface="Avenir"/>
                  <a:sym typeface="Avenir"/>
                </a:rPr>
                <a:t>Target</a:t>
              </a:r>
              <a:endParaRPr b="1" i="0" sz="2000" u="none" cap="none" strike="noStrike">
                <a:solidFill>
                  <a:schemeClr val="lt1"/>
                </a:solidFill>
                <a:latin typeface="Avenir"/>
                <a:ea typeface="Avenir"/>
                <a:cs typeface="Avenir"/>
                <a:sym typeface="Avenir"/>
              </a:endParaRPr>
            </a:p>
          </p:txBody>
        </p:sp>
        <p:sp>
          <p:nvSpPr>
            <p:cNvPr id="160" name="Google Shape;160;g32718f9bd30_3_8"/>
            <p:cNvSpPr/>
            <p:nvPr/>
          </p:nvSpPr>
          <p:spPr>
            <a:xfrm>
              <a:off x="0" y="3902284"/>
              <a:ext cx="10618482" cy="33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32718f9bd30_3_8"/>
            <p:cNvSpPr txBox="1"/>
            <p:nvPr/>
          </p:nvSpPr>
          <p:spPr>
            <a:xfrm>
              <a:off x="0" y="3902284"/>
              <a:ext cx="10618482" cy="331200"/>
            </a:xfrm>
            <a:prstGeom prst="rect">
              <a:avLst/>
            </a:prstGeom>
            <a:noFill/>
            <a:ln>
              <a:noFill/>
            </a:ln>
          </p:spPr>
          <p:txBody>
            <a:bodyPr anchorCtr="0" anchor="t" bIns="25400" lIns="337125" spcFirstLastPara="1" rIns="142225" wrap="square" tIns="25400">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en-GB" sz="1600" u="none" cap="none" strike="noStrike">
                  <a:solidFill>
                    <a:srgbClr val="000000"/>
                  </a:solidFill>
                  <a:latin typeface="Avenir"/>
                  <a:ea typeface="Avenir"/>
                  <a:cs typeface="Avenir"/>
                  <a:sym typeface="Avenir"/>
                </a:rPr>
                <a:t>IC50 Scores</a:t>
              </a:r>
              <a:endParaRPr b="0" i="0" sz="1600" u="none" cap="none" strike="noStrike">
                <a:solidFill>
                  <a:srgbClr val="000000"/>
                </a:solidFill>
                <a:latin typeface="Avenir"/>
                <a:ea typeface="Avenir"/>
                <a:cs typeface="Avenir"/>
                <a:sym typeface="Avenir"/>
              </a:endParaRPr>
            </a:p>
          </p:txBody>
        </p:sp>
        <p:sp>
          <p:nvSpPr>
            <p:cNvPr id="162" name="Google Shape;162;g32718f9bd30_3_8"/>
            <p:cNvSpPr/>
            <p:nvPr/>
          </p:nvSpPr>
          <p:spPr>
            <a:xfrm>
              <a:off x="0" y="4233484"/>
              <a:ext cx="10618482" cy="794503"/>
            </a:xfrm>
            <a:prstGeom prst="roundRect">
              <a:avLst>
                <a:gd fmla="val 16667" name="adj"/>
              </a:avLst>
            </a:prstGeom>
            <a:solidFill>
              <a:srgbClr val="5589B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32718f9bd30_3_8"/>
            <p:cNvSpPr txBox="1"/>
            <p:nvPr/>
          </p:nvSpPr>
          <p:spPr>
            <a:xfrm>
              <a:off x="38784" y="4272268"/>
              <a:ext cx="10540914" cy="716935"/>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rPr b="0" i="0" lang="en-GB" sz="2000" u="none" cap="none" strike="noStrike">
                  <a:solidFill>
                    <a:schemeClr val="lt1"/>
                  </a:solidFill>
                  <a:latin typeface="Avenir"/>
                  <a:ea typeface="Avenir"/>
                  <a:cs typeface="Avenir"/>
                  <a:sym typeface="Avenir"/>
                </a:rPr>
                <a:t>Over </a:t>
              </a:r>
              <a:r>
                <a:rPr b="1" i="0" lang="en-GB" sz="2000" u="none" cap="none" strike="noStrike">
                  <a:solidFill>
                    <a:schemeClr val="lt1"/>
                  </a:solidFill>
                  <a:latin typeface="Avenir"/>
                  <a:ea typeface="Avenir"/>
                  <a:cs typeface="Avenir"/>
                  <a:sym typeface="Avenir"/>
                </a:rPr>
                <a:t>150 initial</a:t>
              </a:r>
              <a:r>
                <a:rPr b="0" i="0" lang="en-GB" sz="2000" u="none" cap="none" strike="noStrike">
                  <a:solidFill>
                    <a:schemeClr val="lt1"/>
                  </a:solidFill>
                  <a:latin typeface="Avenir"/>
                  <a:ea typeface="Avenir"/>
                  <a:cs typeface="Avenir"/>
                  <a:sym typeface="Avenir"/>
                </a:rPr>
                <a:t> Training features to predict IC50 drug potency score…</a:t>
              </a:r>
              <a:endParaRPr b="0" i="0" sz="2000" u="none" cap="none" strike="noStrike">
                <a:solidFill>
                  <a:schemeClr val="lt1"/>
                </a:solidFill>
                <a:latin typeface="Avenir"/>
                <a:ea typeface="Avenir"/>
                <a:cs typeface="Avenir"/>
                <a:sym typeface="Avenir"/>
              </a:endParaRPr>
            </a:p>
          </p:txBody>
        </p:sp>
        <p:sp>
          <p:nvSpPr>
            <p:cNvPr id="164" name="Google Shape;164;g32718f9bd30_3_8"/>
            <p:cNvSpPr/>
            <p:nvPr/>
          </p:nvSpPr>
          <p:spPr>
            <a:xfrm>
              <a:off x="0" y="5085587"/>
              <a:ext cx="10618482" cy="794503"/>
            </a:xfrm>
            <a:prstGeom prst="roundRect">
              <a:avLst>
                <a:gd fmla="val 16667" name="adj"/>
              </a:avLst>
            </a:prstGeom>
            <a:solidFill>
              <a:srgbClr val="94A4B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32718f9bd30_3_8"/>
            <p:cNvSpPr txBox="1"/>
            <p:nvPr/>
          </p:nvSpPr>
          <p:spPr>
            <a:xfrm>
              <a:off x="38784" y="5124371"/>
              <a:ext cx="10540914" cy="716935"/>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rPr b="0" i="0" lang="en-GB" sz="2000" u="none" cap="none" strike="noStrike">
                  <a:solidFill>
                    <a:schemeClr val="lt1"/>
                  </a:solidFill>
                  <a:latin typeface="Avenir"/>
                  <a:ea typeface="Avenir"/>
                  <a:cs typeface="Avenir"/>
                  <a:sym typeface="Avenir"/>
                </a:rPr>
                <a:t>Expanded to 1030 specific training features for highly personalized treatment insight</a:t>
              </a:r>
              <a:endParaRPr/>
            </a:p>
          </p:txBody>
        </p:sp>
        <p:sp>
          <p:nvSpPr>
            <p:cNvPr id="166" name="Google Shape;166;g32718f9bd30_3_8"/>
            <p:cNvSpPr/>
            <p:nvPr/>
          </p:nvSpPr>
          <p:spPr>
            <a:xfrm>
              <a:off x="0" y="5880090"/>
              <a:ext cx="10618482" cy="33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32718f9bd30_3_8"/>
            <p:cNvSpPr txBox="1"/>
            <p:nvPr/>
          </p:nvSpPr>
          <p:spPr>
            <a:xfrm>
              <a:off x="0" y="5880090"/>
              <a:ext cx="10618482" cy="331200"/>
            </a:xfrm>
            <a:prstGeom prst="rect">
              <a:avLst/>
            </a:prstGeom>
            <a:noFill/>
            <a:ln>
              <a:noFill/>
            </a:ln>
          </p:spPr>
          <p:txBody>
            <a:bodyPr anchorCtr="0" anchor="t" bIns="25400" lIns="337125" spcFirstLastPara="1" rIns="142225" wrap="square" tIns="25400">
              <a:noAutofit/>
            </a:bodyPr>
            <a:lstStyle/>
            <a:p>
              <a:pPr indent="-69850" lvl="1" marL="171450" marR="0" rtl="0" algn="l">
                <a:lnSpc>
                  <a:spcPct val="90000"/>
                </a:lnSpc>
                <a:spcBef>
                  <a:spcPts val="0"/>
                </a:spcBef>
                <a:spcAft>
                  <a:spcPts val="0"/>
                </a:spcAft>
                <a:buClr>
                  <a:srgbClr val="000000"/>
                </a:buClr>
                <a:buSzPts val="1600"/>
                <a:buFont typeface="Arial"/>
                <a:buNone/>
              </a:pPr>
              <a:r>
                <a:t/>
              </a:r>
              <a:endParaRPr b="0" i="0" sz="1600" u="none" cap="none" strike="noStrike">
                <a:solidFill>
                  <a:srgbClr val="000000"/>
                </a:solidFill>
                <a:latin typeface="Avenir"/>
                <a:ea typeface="Avenir"/>
                <a:cs typeface="Avenir"/>
                <a:sym typeface="Aveni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1"/>
          <p:cNvSpPr txBox="1"/>
          <p:nvPr>
            <p:ph type="title"/>
          </p:nvPr>
        </p:nvSpPr>
        <p:spPr>
          <a:xfrm>
            <a:off x="535581" y="25959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GB">
                <a:latin typeface="Avenir"/>
                <a:ea typeface="Avenir"/>
                <a:cs typeface="Avenir"/>
                <a:sym typeface="Avenir"/>
              </a:rPr>
              <a:t>Our Model Architecture: </a:t>
            </a:r>
            <a:endParaRPr/>
          </a:p>
        </p:txBody>
      </p:sp>
      <p:sp>
        <p:nvSpPr>
          <p:cNvPr id="173" name="Google Shape;173;p21"/>
          <p:cNvSpPr/>
          <p:nvPr>
            <p:ph idx="1" type="body"/>
          </p:nvPr>
        </p:nvSpPr>
        <p:spPr>
          <a:xfrm>
            <a:off x="235577" y="2543807"/>
            <a:ext cx="2074260" cy="3672794"/>
          </a:xfrm>
          <a:prstGeom prst="roundRect">
            <a:avLst>
              <a:gd fmla="val 16667" name="adj"/>
            </a:avLst>
          </a:prstGeom>
          <a:gradFill>
            <a:gsLst>
              <a:gs pos="0">
                <a:srgbClr val="A8C6DD"/>
              </a:gs>
              <a:gs pos="35000">
                <a:srgbClr val="C3D5E7"/>
              </a:gs>
              <a:gs pos="100000">
                <a:srgbClr val="E8EFF6"/>
              </a:gs>
            </a:gsLst>
            <a:lin ang="16200000" scaled="0"/>
          </a:gradFill>
          <a:ln cap="flat" cmpd="sng" w="9525">
            <a:solidFill>
              <a:srgbClr val="115D8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rmAutofit/>
          </a:bodyPr>
          <a:lstStyle/>
          <a:p>
            <a:pPr indent="0" lvl="0" marL="114300" rtl="0" algn="l">
              <a:lnSpc>
                <a:spcPct val="90000"/>
              </a:lnSpc>
              <a:spcBef>
                <a:spcPts val="1000"/>
              </a:spcBef>
              <a:spcAft>
                <a:spcPts val="0"/>
              </a:spcAft>
              <a:buSzPts val="1800"/>
              <a:buNone/>
            </a:pPr>
            <a:r>
              <a:t/>
            </a:r>
            <a:endParaRPr/>
          </a:p>
        </p:txBody>
      </p:sp>
      <p:cxnSp>
        <p:nvCxnSpPr>
          <p:cNvPr id="174" name="Google Shape;174;p21"/>
          <p:cNvCxnSpPr/>
          <p:nvPr/>
        </p:nvCxnSpPr>
        <p:spPr>
          <a:xfrm>
            <a:off x="2309837" y="4380204"/>
            <a:ext cx="208135" cy="0"/>
          </a:xfrm>
          <a:prstGeom prst="straightConnector1">
            <a:avLst/>
          </a:prstGeom>
          <a:noFill/>
          <a:ln cap="flat" cmpd="sng" w="9525">
            <a:solidFill>
              <a:srgbClr val="115D81"/>
            </a:solidFill>
            <a:prstDash val="solid"/>
            <a:round/>
            <a:headEnd len="sm" w="sm" type="none"/>
            <a:tailEnd len="med" w="med" type="triangle"/>
          </a:ln>
        </p:spPr>
      </p:cxnSp>
      <p:pic>
        <p:nvPicPr>
          <p:cNvPr descr="Human Protein Atlas - Origins of Atlas Antibodies" id="175" name="Google Shape;175;p21"/>
          <p:cNvPicPr preferRelativeResize="0"/>
          <p:nvPr/>
        </p:nvPicPr>
        <p:blipFill rotWithShape="1">
          <a:blip r:embed="rId3">
            <a:alphaModFix/>
          </a:blip>
          <a:srcRect b="0" l="0" r="0" t="0"/>
          <a:stretch/>
        </p:blipFill>
        <p:spPr>
          <a:xfrm>
            <a:off x="332987" y="2926080"/>
            <a:ext cx="1845914" cy="352510"/>
          </a:xfrm>
          <a:prstGeom prst="rect">
            <a:avLst/>
          </a:prstGeom>
          <a:noFill/>
          <a:ln>
            <a:noFill/>
          </a:ln>
        </p:spPr>
      </p:pic>
      <p:pic>
        <p:nvPicPr>
          <p:cNvPr descr="CancerRxGenes" id="176" name="Google Shape;176;p21"/>
          <p:cNvPicPr preferRelativeResize="0"/>
          <p:nvPr/>
        </p:nvPicPr>
        <p:blipFill rotWithShape="1">
          <a:blip r:embed="rId4">
            <a:alphaModFix/>
          </a:blip>
          <a:srcRect b="0" l="0" r="0" t="0"/>
          <a:stretch/>
        </p:blipFill>
        <p:spPr>
          <a:xfrm>
            <a:off x="395912" y="3462152"/>
            <a:ext cx="869536" cy="869536"/>
          </a:xfrm>
          <a:prstGeom prst="rect">
            <a:avLst/>
          </a:prstGeom>
          <a:noFill/>
          <a:ln>
            <a:noFill/>
          </a:ln>
        </p:spPr>
      </p:pic>
      <p:sp>
        <p:nvSpPr>
          <p:cNvPr id="177" name="Google Shape;177;p21"/>
          <p:cNvSpPr/>
          <p:nvPr/>
        </p:nvSpPr>
        <p:spPr>
          <a:xfrm>
            <a:off x="226054" y="1698573"/>
            <a:ext cx="2054255" cy="729342"/>
          </a:xfrm>
          <a:prstGeom prst="roundRect">
            <a:avLst>
              <a:gd fmla="val 16667" name="adj"/>
            </a:avLst>
          </a:prstGeom>
          <a:solidFill>
            <a:schemeClr val="accent1"/>
          </a:solidFill>
          <a:ln cap="flat" cmpd="sng" w="25400">
            <a:solidFill>
              <a:srgbClr val="0828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400" u="none" cap="none" strike="noStrike">
                <a:solidFill>
                  <a:schemeClr val="lt1"/>
                </a:solidFill>
                <a:latin typeface="Avenir"/>
                <a:ea typeface="Avenir"/>
                <a:cs typeface="Avenir"/>
                <a:sym typeface="Avenir"/>
              </a:rPr>
              <a:t>Input Layer</a:t>
            </a:r>
            <a:endParaRPr/>
          </a:p>
          <a:p>
            <a:pPr indent="0" lvl="0" marL="0" marR="0" rtl="0" algn="ctr">
              <a:lnSpc>
                <a:spcPct val="100000"/>
              </a:lnSpc>
              <a:spcBef>
                <a:spcPts val="0"/>
              </a:spcBef>
              <a:spcAft>
                <a:spcPts val="0"/>
              </a:spcAft>
              <a:buNone/>
            </a:pPr>
            <a:r>
              <a:rPr b="0" i="0" lang="en-GB" sz="1400" u="none" cap="none" strike="noStrike">
                <a:solidFill>
                  <a:schemeClr val="lt1"/>
                </a:solidFill>
                <a:latin typeface="Avenir"/>
                <a:ea typeface="Avenir"/>
                <a:cs typeface="Avenir"/>
                <a:sym typeface="Avenir"/>
              </a:rPr>
              <a:t>&gt; 1030 Features</a:t>
            </a:r>
            <a:endParaRPr/>
          </a:p>
        </p:txBody>
      </p:sp>
      <p:sp>
        <p:nvSpPr>
          <p:cNvPr id="178" name="Google Shape;178;p21"/>
          <p:cNvSpPr/>
          <p:nvPr/>
        </p:nvSpPr>
        <p:spPr>
          <a:xfrm>
            <a:off x="3330397" y="1709196"/>
            <a:ext cx="2302329" cy="729342"/>
          </a:xfrm>
          <a:prstGeom prst="roundRect">
            <a:avLst>
              <a:gd fmla="val 16667" name="adj"/>
            </a:avLst>
          </a:prstGeom>
          <a:solidFill>
            <a:schemeClr val="accent1"/>
          </a:solidFill>
          <a:ln cap="flat" cmpd="sng" w="25400">
            <a:solidFill>
              <a:srgbClr val="0828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400" u="none" cap="none" strike="noStrike">
                <a:solidFill>
                  <a:schemeClr val="lt1"/>
                </a:solidFill>
                <a:latin typeface="Avenir"/>
                <a:ea typeface="Avenir"/>
                <a:cs typeface="Avenir"/>
                <a:sym typeface="Avenir"/>
              </a:rPr>
              <a:t>Feature Extractor</a:t>
            </a:r>
            <a:endParaRPr/>
          </a:p>
        </p:txBody>
      </p:sp>
      <p:grpSp>
        <p:nvGrpSpPr>
          <p:cNvPr id="179" name="Google Shape;179;p21"/>
          <p:cNvGrpSpPr/>
          <p:nvPr/>
        </p:nvGrpSpPr>
        <p:grpSpPr>
          <a:xfrm>
            <a:off x="2542206" y="2665359"/>
            <a:ext cx="4244141" cy="3625807"/>
            <a:chOff x="3181895" y="2590794"/>
            <a:chExt cx="4244141" cy="3625807"/>
          </a:xfrm>
        </p:grpSpPr>
        <p:sp>
          <p:nvSpPr>
            <p:cNvPr id="180" name="Google Shape;180;p21"/>
            <p:cNvSpPr/>
            <p:nvPr/>
          </p:nvSpPr>
          <p:spPr>
            <a:xfrm>
              <a:off x="3181895" y="2590794"/>
              <a:ext cx="4244141" cy="3625807"/>
            </a:xfrm>
            <a:prstGeom prst="roundRect">
              <a:avLst>
                <a:gd fmla="val 16667" name="adj"/>
              </a:avLst>
            </a:prstGeom>
            <a:gradFill>
              <a:gsLst>
                <a:gs pos="0">
                  <a:srgbClr val="A8C6DD"/>
                </a:gs>
                <a:gs pos="35000">
                  <a:srgbClr val="C3D5E7"/>
                </a:gs>
                <a:gs pos="100000">
                  <a:srgbClr val="E8EFF6"/>
                </a:gs>
              </a:gsLst>
              <a:lin ang="16200000" scaled="0"/>
            </a:gradFill>
            <a:ln cap="flat" cmpd="sng" w="9525">
              <a:solidFill>
                <a:srgbClr val="115D8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1" name="Google Shape;181;p21"/>
            <p:cNvSpPr/>
            <p:nvPr/>
          </p:nvSpPr>
          <p:spPr>
            <a:xfrm>
              <a:off x="3261325" y="3261587"/>
              <a:ext cx="859108" cy="1866449"/>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400" u="none" cap="none" strike="noStrike">
                  <a:solidFill>
                    <a:schemeClr val="dk1"/>
                  </a:solidFill>
                  <a:latin typeface="Avenir"/>
                  <a:ea typeface="Avenir"/>
                  <a:cs typeface="Avenir"/>
                  <a:sym typeface="Avenir"/>
                </a:rPr>
                <a:t>First Linear Layer </a:t>
              </a:r>
              <a:r>
                <a:rPr b="0" i="0" lang="en-GB" sz="800" u="none" cap="none" strike="noStrike">
                  <a:solidFill>
                    <a:schemeClr val="dk1"/>
                  </a:solidFill>
                  <a:latin typeface="Avenir"/>
                  <a:ea typeface="Avenir"/>
                  <a:cs typeface="Avenir"/>
                  <a:sym typeface="Avenir"/>
                </a:rPr>
                <a:t>(1030 -&gt; 256 dim)</a:t>
              </a:r>
              <a:endParaRPr b="0" i="0" sz="1400" u="none" cap="none" strike="noStrike">
                <a:solidFill>
                  <a:schemeClr val="dk1"/>
                </a:solidFill>
                <a:latin typeface="Avenir"/>
                <a:ea typeface="Avenir"/>
                <a:cs typeface="Avenir"/>
                <a:sym typeface="Avenir"/>
              </a:endParaRPr>
            </a:p>
          </p:txBody>
        </p:sp>
        <p:sp>
          <p:nvSpPr>
            <p:cNvPr id="182" name="Google Shape;182;p21"/>
            <p:cNvSpPr/>
            <p:nvPr/>
          </p:nvSpPr>
          <p:spPr>
            <a:xfrm>
              <a:off x="4275960" y="3634069"/>
              <a:ext cx="437771" cy="1270244"/>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600" u="none" cap="none" strike="noStrike">
                  <a:solidFill>
                    <a:schemeClr val="dk1"/>
                  </a:solidFill>
                  <a:latin typeface="Avenir"/>
                  <a:ea typeface="Avenir"/>
                  <a:cs typeface="Avenir"/>
                  <a:sym typeface="Avenir"/>
                </a:rPr>
                <a:t>RELU</a:t>
              </a:r>
              <a:endParaRPr/>
            </a:p>
          </p:txBody>
        </p:sp>
        <p:sp>
          <p:nvSpPr>
            <p:cNvPr id="183" name="Google Shape;183;p21"/>
            <p:cNvSpPr/>
            <p:nvPr/>
          </p:nvSpPr>
          <p:spPr>
            <a:xfrm>
              <a:off x="4867499" y="3261587"/>
              <a:ext cx="343728" cy="1947295"/>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400" u="none" cap="none" strike="noStrike">
                  <a:solidFill>
                    <a:schemeClr val="dk1"/>
                  </a:solidFill>
                  <a:latin typeface="Avenir"/>
                  <a:ea typeface="Avenir"/>
                  <a:cs typeface="Avenir"/>
                  <a:sym typeface="Avenir"/>
                </a:rPr>
                <a:t>Dropout</a:t>
              </a:r>
              <a:endParaRPr/>
            </a:p>
            <a:p>
              <a:pPr indent="0" lvl="0" marL="0" marR="0" rtl="0" algn="ctr">
                <a:lnSpc>
                  <a:spcPct val="100000"/>
                </a:lnSpc>
                <a:spcBef>
                  <a:spcPts val="0"/>
                </a:spcBef>
                <a:spcAft>
                  <a:spcPts val="0"/>
                </a:spcAft>
                <a:buNone/>
              </a:pPr>
              <a:r>
                <a:rPr b="0" i="0" lang="en-GB" sz="600" u="none" cap="none" strike="noStrike">
                  <a:solidFill>
                    <a:schemeClr val="dk1"/>
                  </a:solidFill>
                  <a:latin typeface="Avenir"/>
                  <a:ea typeface="Avenir"/>
                  <a:cs typeface="Avenir"/>
                  <a:sym typeface="Avenir"/>
                </a:rPr>
                <a:t>(.2)</a:t>
              </a:r>
              <a:endParaRPr/>
            </a:p>
          </p:txBody>
        </p:sp>
        <p:sp>
          <p:nvSpPr>
            <p:cNvPr id="184" name="Google Shape;184;p21"/>
            <p:cNvSpPr/>
            <p:nvPr/>
          </p:nvSpPr>
          <p:spPr>
            <a:xfrm>
              <a:off x="5364996" y="3247136"/>
              <a:ext cx="907419" cy="1866449"/>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400" u="none" cap="none" strike="noStrike">
                  <a:solidFill>
                    <a:schemeClr val="dk1"/>
                  </a:solidFill>
                  <a:latin typeface="Avenir"/>
                  <a:ea typeface="Avenir"/>
                  <a:cs typeface="Avenir"/>
                  <a:sym typeface="Avenir"/>
                </a:rPr>
                <a:t>Second Linear Layer </a:t>
              </a:r>
              <a:r>
                <a:rPr b="0" i="0" lang="en-GB" sz="800" u="none" cap="none" strike="noStrike">
                  <a:solidFill>
                    <a:schemeClr val="dk1"/>
                  </a:solidFill>
                  <a:latin typeface="Avenir"/>
                  <a:ea typeface="Avenir"/>
                  <a:cs typeface="Avenir"/>
                  <a:sym typeface="Avenir"/>
                </a:rPr>
                <a:t>(256 -&gt; 128 dim)</a:t>
              </a:r>
              <a:endParaRPr b="0" i="0" sz="1400" u="none" cap="none" strike="noStrike">
                <a:solidFill>
                  <a:schemeClr val="dk1"/>
                </a:solidFill>
                <a:latin typeface="Avenir"/>
                <a:ea typeface="Avenir"/>
                <a:cs typeface="Avenir"/>
                <a:sym typeface="Avenir"/>
              </a:endParaRPr>
            </a:p>
          </p:txBody>
        </p:sp>
        <p:sp>
          <p:nvSpPr>
            <p:cNvPr id="185" name="Google Shape;185;p21"/>
            <p:cNvSpPr/>
            <p:nvPr/>
          </p:nvSpPr>
          <p:spPr>
            <a:xfrm>
              <a:off x="6414420" y="3608409"/>
              <a:ext cx="437771" cy="1270244"/>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600" u="none" cap="none" strike="noStrike">
                  <a:solidFill>
                    <a:schemeClr val="dk1"/>
                  </a:solidFill>
                  <a:latin typeface="Avenir"/>
                  <a:ea typeface="Avenir"/>
                  <a:cs typeface="Avenir"/>
                  <a:sym typeface="Avenir"/>
                </a:rPr>
                <a:t>RELU</a:t>
              </a:r>
              <a:endParaRPr/>
            </a:p>
          </p:txBody>
        </p:sp>
        <p:sp>
          <p:nvSpPr>
            <p:cNvPr id="186" name="Google Shape;186;p21"/>
            <p:cNvSpPr/>
            <p:nvPr/>
          </p:nvSpPr>
          <p:spPr>
            <a:xfrm>
              <a:off x="6975546" y="3255602"/>
              <a:ext cx="343728" cy="1947295"/>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400" u="none" cap="none" strike="noStrike">
                  <a:solidFill>
                    <a:schemeClr val="dk1"/>
                  </a:solidFill>
                  <a:latin typeface="Avenir"/>
                  <a:ea typeface="Avenir"/>
                  <a:cs typeface="Avenir"/>
                  <a:sym typeface="Avenir"/>
                </a:rPr>
                <a:t>Dropout</a:t>
              </a:r>
              <a:endParaRPr/>
            </a:p>
            <a:p>
              <a:pPr indent="0" lvl="0" marL="0" marR="0" rtl="0" algn="ctr">
                <a:lnSpc>
                  <a:spcPct val="100000"/>
                </a:lnSpc>
                <a:spcBef>
                  <a:spcPts val="0"/>
                </a:spcBef>
                <a:spcAft>
                  <a:spcPts val="0"/>
                </a:spcAft>
                <a:buNone/>
              </a:pPr>
              <a:r>
                <a:rPr b="0" i="0" lang="en-GB" sz="600" u="none" cap="none" strike="noStrike">
                  <a:solidFill>
                    <a:schemeClr val="dk1"/>
                  </a:solidFill>
                  <a:latin typeface="Avenir"/>
                  <a:ea typeface="Avenir"/>
                  <a:cs typeface="Avenir"/>
                  <a:sym typeface="Avenir"/>
                </a:rPr>
                <a:t>(.2)</a:t>
              </a:r>
              <a:endParaRPr/>
            </a:p>
          </p:txBody>
        </p:sp>
        <p:cxnSp>
          <p:nvCxnSpPr>
            <p:cNvPr id="187" name="Google Shape;187;p21"/>
            <p:cNvCxnSpPr/>
            <p:nvPr/>
          </p:nvCxnSpPr>
          <p:spPr>
            <a:xfrm>
              <a:off x="4133955" y="4217162"/>
              <a:ext cx="142005" cy="0"/>
            </a:xfrm>
            <a:prstGeom prst="straightConnector1">
              <a:avLst/>
            </a:prstGeom>
            <a:noFill/>
            <a:ln cap="flat" cmpd="sng" w="9525">
              <a:solidFill>
                <a:srgbClr val="115D81"/>
              </a:solidFill>
              <a:prstDash val="solid"/>
              <a:round/>
              <a:headEnd len="sm" w="sm" type="none"/>
              <a:tailEnd len="med" w="med" type="triangle"/>
            </a:ln>
          </p:spPr>
        </p:cxnSp>
        <p:cxnSp>
          <p:nvCxnSpPr>
            <p:cNvPr id="188" name="Google Shape;188;p21"/>
            <p:cNvCxnSpPr/>
            <p:nvPr/>
          </p:nvCxnSpPr>
          <p:spPr>
            <a:xfrm>
              <a:off x="4713731" y="4238152"/>
              <a:ext cx="159865" cy="0"/>
            </a:xfrm>
            <a:prstGeom prst="straightConnector1">
              <a:avLst/>
            </a:prstGeom>
            <a:noFill/>
            <a:ln cap="flat" cmpd="sng" w="9525">
              <a:solidFill>
                <a:srgbClr val="115D81"/>
              </a:solidFill>
              <a:prstDash val="solid"/>
              <a:round/>
              <a:headEnd len="sm" w="sm" type="none"/>
              <a:tailEnd len="med" w="med" type="triangle"/>
            </a:ln>
          </p:spPr>
        </p:cxnSp>
        <p:cxnSp>
          <p:nvCxnSpPr>
            <p:cNvPr id="189" name="Google Shape;189;p21"/>
            <p:cNvCxnSpPr/>
            <p:nvPr/>
          </p:nvCxnSpPr>
          <p:spPr>
            <a:xfrm>
              <a:off x="5217324" y="4243531"/>
              <a:ext cx="142005" cy="0"/>
            </a:xfrm>
            <a:prstGeom prst="straightConnector1">
              <a:avLst/>
            </a:prstGeom>
            <a:noFill/>
            <a:ln cap="flat" cmpd="sng" w="9525">
              <a:solidFill>
                <a:srgbClr val="115D81"/>
              </a:solidFill>
              <a:prstDash val="solid"/>
              <a:round/>
              <a:headEnd len="sm" w="sm" type="none"/>
              <a:tailEnd len="med" w="med" type="triangle"/>
            </a:ln>
          </p:spPr>
        </p:cxnSp>
        <p:cxnSp>
          <p:nvCxnSpPr>
            <p:cNvPr id="190" name="Google Shape;190;p21"/>
            <p:cNvCxnSpPr/>
            <p:nvPr/>
          </p:nvCxnSpPr>
          <p:spPr>
            <a:xfrm>
              <a:off x="6291065" y="4275666"/>
              <a:ext cx="142005" cy="0"/>
            </a:xfrm>
            <a:prstGeom prst="straightConnector1">
              <a:avLst/>
            </a:prstGeom>
            <a:noFill/>
            <a:ln cap="flat" cmpd="sng" w="9525">
              <a:solidFill>
                <a:srgbClr val="115D81"/>
              </a:solidFill>
              <a:prstDash val="solid"/>
              <a:round/>
              <a:headEnd len="sm" w="sm" type="none"/>
              <a:tailEnd len="med" w="med" type="triangle"/>
            </a:ln>
          </p:spPr>
        </p:cxnSp>
        <p:cxnSp>
          <p:nvCxnSpPr>
            <p:cNvPr id="191" name="Google Shape;191;p21"/>
            <p:cNvCxnSpPr/>
            <p:nvPr/>
          </p:nvCxnSpPr>
          <p:spPr>
            <a:xfrm>
              <a:off x="6852191" y="4275666"/>
              <a:ext cx="142005" cy="0"/>
            </a:xfrm>
            <a:prstGeom prst="straightConnector1">
              <a:avLst/>
            </a:prstGeom>
            <a:noFill/>
            <a:ln cap="flat" cmpd="sng" w="9525">
              <a:solidFill>
                <a:srgbClr val="115D81"/>
              </a:solidFill>
              <a:prstDash val="solid"/>
              <a:round/>
              <a:headEnd len="sm" w="sm" type="none"/>
              <a:tailEnd len="med" w="med" type="triangle"/>
            </a:ln>
          </p:spPr>
        </p:cxnSp>
      </p:grpSp>
      <p:sp>
        <p:nvSpPr>
          <p:cNvPr id="192" name="Google Shape;192;p21"/>
          <p:cNvSpPr/>
          <p:nvPr/>
        </p:nvSpPr>
        <p:spPr>
          <a:xfrm>
            <a:off x="7545425" y="1303813"/>
            <a:ext cx="2212951" cy="1528988"/>
          </a:xfrm>
          <a:prstGeom prst="roundRect">
            <a:avLst>
              <a:gd fmla="val 16667" name="adj"/>
            </a:avLst>
          </a:prstGeom>
          <a:gradFill>
            <a:gsLst>
              <a:gs pos="0">
                <a:srgbClr val="A8C6DD"/>
              </a:gs>
              <a:gs pos="35000">
                <a:srgbClr val="C3D5E7"/>
              </a:gs>
              <a:gs pos="100000">
                <a:srgbClr val="E8EFF6"/>
              </a:gs>
            </a:gsLst>
            <a:lin ang="16200000" scaled="0"/>
          </a:gradFill>
          <a:ln cap="flat" cmpd="sng" w="9525">
            <a:solidFill>
              <a:srgbClr val="115D8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400" u="none" cap="none" strike="noStrike">
                <a:solidFill>
                  <a:schemeClr val="dk1"/>
                </a:solidFill>
                <a:latin typeface="Avenir"/>
                <a:ea typeface="Avenir"/>
                <a:cs typeface="Avenir"/>
                <a:sym typeface="Avenir"/>
              </a:rPr>
              <a:t>Input Size: 128</a:t>
            </a:r>
            <a:endParaRPr/>
          </a:p>
          <a:p>
            <a:pPr indent="0" lvl="0" marL="0" marR="0" rtl="0" algn="ctr">
              <a:lnSpc>
                <a:spcPct val="100000"/>
              </a:lnSpc>
              <a:spcBef>
                <a:spcPts val="0"/>
              </a:spcBef>
              <a:spcAft>
                <a:spcPts val="0"/>
              </a:spcAft>
              <a:buNone/>
            </a:pPr>
            <a:r>
              <a:t/>
            </a:r>
            <a:endParaRPr b="0" i="0" sz="1400" u="none" cap="none" strike="noStrike">
              <a:solidFill>
                <a:schemeClr val="dk1"/>
              </a:solidFill>
              <a:latin typeface="Avenir"/>
              <a:ea typeface="Avenir"/>
              <a:cs typeface="Avenir"/>
              <a:sym typeface="Avenir"/>
            </a:endParaRPr>
          </a:p>
          <a:p>
            <a:pPr indent="0" lvl="0" marL="0" marR="0" rtl="0" algn="ctr">
              <a:lnSpc>
                <a:spcPct val="100000"/>
              </a:lnSpc>
              <a:spcBef>
                <a:spcPts val="0"/>
              </a:spcBef>
              <a:spcAft>
                <a:spcPts val="0"/>
              </a:spcAft>
              <a:buNone/>
            </a:pPr>
            <a:r>
              <a:rPr b="0" i="0" lang="en-GB" sz="1400" u="none" cap="none" strike="noStrike">
                <a:solidFill>
                  <a:schemeClr val="dk1"/>
                </a:solidFill>
                <a:latin typeface="Avenir"/>
                <a:ea typeface="Avenir"/>
                <a:cs typeface="Avenir"/>
                <a:sym typeface="Avenir"/>
              </a:rPr>
              <a:t>Hidden Size: 64</a:t>
            </a:r>
            <a:endParaRPr/>
          </a:p>
          <a:p>
            <a:pPr indent="0" lvl="0" marL="0" marR="0" rtl="0" algn="ctr">
              <a:lnSpc>
                <a:spcPct val="100000"/>
              </a:lnSpc>
              <a:spcBef>
                <a:spcPts val="0"/>
              </a:spcBef>
              <a:spcAft>
                <a:spcPts val="0"/>
              </a:spcAft>
              <a:buNone/>
            </a:pPr>
            <a:r>
              <a:t/>
            </a:r>
            <a:endParaRPr b="0" i="0" sz="1400" u="none" cap="none" strike="noStrike">
              <a:solidFill>
                <a:schemeClr val="dk1"/>
              </a:solidFill>
              <a:latin typeface="Avenir"/>
              <a:ea typeface="Avenir"/>
              <a:cs typeface="Avenir"/>
              <a:sym typeface="Avenir"/>
            </a:endParaRPr>
          </a:p>
          <a:p>
            <a:pPr indent="0" lvl="0" marL="0" marR="0" rtl="0" algn="ctr">
              <a:lnSpc>
                <a:spcPct val="100000"/>
              </a:lnSpc>
              <a:spcBef>
                <a:spcPts val="0"/>
              </a:spcBef>
              <a:spcAft>
                <a:spcPts val="0"/>
              </a:spcAft>
              <a:buNone/>
            </a:pPr>
            <a:r>
              <a:rPr b="0" i="0" lang="en-GB" sz="1400" u="none" cap="none" strike="noStrike">
                <a:solidFill>
                  <a:schemeClr val="dk1"/>
                </a:solidFill>
                <a:latin typeface="Avenir"/>
                <a:ea typeface="Avenir"/>
                <a:cs typeface="Avenir"/>
                <a:sym typeface="Avenir"/>
              </a:rPr>
              <a:t>Number of Layers: 2</a:t>
            </a:r>
            <a:endParaRPr/>
          </a:p>
        </p:txBody>
      </p:sp>
      <p:pic>
        <p:nvPicPr>
          <p:cNvPr descr="The RDKit Documentation — The RDKit 2024.09.4 documentation" id="193" name="Google Shape;193;p21"/>
          <p:cNvPicPr preferRelativeResize="0"/>
          <p:nvPr/>
        </p:nvPicPr>
        <p:blipFill rotWithShape="1">
          <a:blip r:embed="rId5">
            <a:alphaModFix/>
          </a:blip>
          <a:srcRect b="0" l="0" r="0" t="0"/>
          <a:stretch/>
        </p:blipFill>
        <p:spPr>
          <a:xfrm>
            <a:off x="1327880" y="3514672"/>
            <a:ext cx="907561" cy="975629"/>
          </a:xfrm>
          <a:prstGeom prst="rect">
            <a:avLst/>
          </a:prstGeom>
          <a:noFill/>
          <a:ln>
            <a:noFill/>
          </a:ln>
        </p:spPr>
      </p:pic>
      <p:sp>
        <p:nvSpPr>
          <p:cNvPr id="194" name="Google Shape;194;p21"/>
          <p:cNvSpPr/>
          <p:nvPr/>
        </p:nvSpPr>
        <p:spPr>
          <a:xfrm>
            <a:off x="7545425" y="410374"/>
            <a:ext cx="2302329" cy="729342"/>
          </a:xfrm>
          <a:prstGeom prst="roundRect">
            <a:avLst>
              <a:gd fmla="val 16667" name="adj"/>
            </a:avLst>
          </a:prstGeom>
          <a:solidFill>
            <a:schemeClr val="accent1"/>
          </a:solidFill>
          <a:ln cap="flat" cmpd="sng" w="25400">
            <a:solidFill>
              <a:srgbClr val="0828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400" u="none" cap="none" strike="noStrike">
                <a:solidFill>
                  <a:schemeClr val="lt1"/>
                </a:solidFill>
                <a:latin typeface="Avenir"/>
                <a:ea typeface="Avenir"/>
                <a:cs typeface="Avenir"/>
                <a:sym typeface="Avenir"/>
              </a:rPr>
              <a:t>Bidirectional LSTM</a:t>
            </a:r>
            <a:endParaRPr/>
          </a:p>
        </p:txBody>
      </p:sp>
      <p:pic>
        <p:nvPicPr>
          <p:cNvPr descr="Programmatic Access - PubChem" id="195" name="Google Shape;195;p21"/>
          <p:cNvPicPr preferRelativeResize="0"/>
          <p:nvPr/>
        </p:nvPicPr>
        <p:blipFill rotWithShape="1">
          <a:blip r:embed="rId6">
            <a:alphaModFix/>
          </a:blip>
          <a:srcRect b="0" l="0" r="0" t="0"/>
          <a:stretch/>
        </p:blipFill>
        <p:spPr>
          <a:xfrm>
            <a:off x="356601" y="5418406"/>
            <a:ext cx="1826632" cy="531304"/>
          </a:xfrm>
          <a:prstGeom prst="rect">
            <a:avLst/>
          </a:prstGeom>
          <a:noFill/>
          <a:ln>
            <a:noFill/>
          </a:ln>
        </p:spPr>
      </p:pic>
      <p:sp>
        <p:nvSpPr>
          <p:cNvPr id="196" name="Google Shape;196;p21"/>
          <p:cNvSpPr/>
          <p:nvPr/>
        </p:nvSpPr>
        <p:spPr>
          <a:xfrm>
            <a:off x="7382275" y="3201114"/>
            <a:ext cx="2554626" cy="729342"/>
          </a:xfrm>
          <a:prstGeom prst="roundRect">
            <a:avLst>
              <a:gd fmla="val 16667" name="adj"/>
            </a:avLst>
          </a:prstGeom>
          <a:solidFill>
            <a:schemeClr val="accent1"/>
          </a:solidFill>
          <a:ln cap="flat" cmpd="sng" w="25400">
            <a:solidFill>
              <a:srgbClr val="0828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400" u="none" cap="none" strike="noStrike">
                <a:solidFill>
                  <a:schemeClr val="lt1"/>
                </a:solidFill>
                <a:latin typeface="Avenir"/>
                <a:ea typeface="Avenir"/>
                <a:cs typeface="Avenir"/>
                <a:sym typeface="Avenir"/>
              </a:rPr>
              <a:t>Fully Connected Neural Net</a:t>
            </a:r>
            <a:endParaRPr/>
          </a:p>
        </p:txBody>
      </p:sp>
      <p:cxnSp>
        <p:nvCxnSpPr>
          <p:cNvPr id="197" name="Google Shape;197;p21"/>
          <p:cNvCxnSpPr/>
          <p:nvPr/>
        </p:nvCxnSpPr>
        <p:spPr>
          <a:xfrm>
            <a:off x="8649204" y="2887346"/>
            <a:ext cx="0" cy="260306"/>
          </a:xfrm>
          <a:prstGeom prst="straightConnector1">
            <a:avLst/>
          </a:prstGeom>
          <a:noFill/>
          <a:ln cap="flat" cmpd="sng" w="9525">
            <a:solidFill>
              <a:srgbClr val="115D81"/>
            </a:solidFill>
            <a:prstDash val="solid"/>
            <a:round/>
            <a:headEnd len="sm" w="sm" type="none"/>
            <a:tailEnd len="med" w="med" type="triangle"/>
          </a:ln>
        </p:spPr>
      </p:cxnSp>
      <p:grpSp>
        <p:nvGrpSpPr>
          <p:cNvPr id="198" name="Google Shape;198;p21"/>
          <p:cNvGrpSpPr/>
          <p:nvPr/>
        </p:nvGrpSpPr>
        <p:grpSpPr>
          <a:xfrm>
            <a:off x="7055637" y="4135325"/>
            <a:ext cx="4244141" cy="2016817"/>
            <a:chOff x="7365621" y="4623840"/>
            <a:chExt cx="4244141" cy="2016817"/>
          </a:xfrm>
        </p:grpSpPr>
        <p:sp>
          <p:nvSpPr>
            <p:cNvPr id="199" name="Google Shape;199;p21"/>
            <p:cNvSpPr/>
            <p:nvPr/>
          </p:nvSpPr>
          <p:spPr>
            <a:xfrm>
              <a:off x="7365621" y="4623840"/>
              <a:ext cx="4244141" cy="2016817"/>
            </a:xfrm>
            <a:prstGeom prst="roundRect">
              <a:avLst>
                <a:gd fmla="val 16667" name="adj"/>
              </a:avLst>
            </a:prstGeom>
            <a:gradFill>
              <a:gsLst>
                <a:gs pos="0">
                  <a:srgbClr val="A8C6DD"/>
                </a:gs>
                <a:gs pos="35000">
                  <a:srgbClr val="C3D5E7"/>
                </a:gs>
                <a:gs pos="100000">
                  <a:srgbClr val="E8EFF6"/>
                </a:gs>
              </a:gsLst>
              <a:lin ang="16200000" scaled="0"/>
            </a:gradFill>
            <a:ln cap="flat" cmpd="sng" w="9525">
              <a:solidFill>
                <a:srgbClr val="115D8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nvGrpSpPr>
            <p:cNvPr id="200" name="Google Shape;200;p21"/>
            <p:cNvGrpSpPr/>
            <p:nvPr/>
          </p:nvGrpSpPr>
          <p:grpSpPr>
            <a:xfrm>
              <a:off x="7487546" y="4714490"/>
              <a:ext cx="3951087" cy="1866450"/>
              <a:chOff x="6367244" y="4056666"/>
              <a:chExt cx="4057949" cy="1961746"/>
            </a:xfrm>
          </p:grpSpPr>
          <p:sp>
            <p:nvSpPr>
              <p:cNvPr id="201" name="Google Shape;201;p21"/>
              <p:cNvSpPr/>
              <p:nvPr/>
            </p:nvSpPr>
            <p:spPr>
              <a:xfrm>
                <a:off x="6367244" y="4071117"/>
                <a:ext cx="859108" cy="1866449"/>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050" u="none" cap="none" strike="noStrike">
                    <a:solidFill>
                      <a:schemeClr val="dk1"/>
                    </a:solidFill>
                    <a:latin typeface="Avenir"/>
                    <a:ea typeface="Avenir"/>
                    <a:cs typeface="Avenir"/>
                    <a:sym typeface="Avenir"/>
                  </a:rPr>
                  <a:t>First Linear Layer </a:t>
                </a:r>
                <a:r>
                  <a:rPr b="0" i="0" lang="en-GB" sz="900" u="none" cap="none" strike="noStrike">
                    <a:solidFill>
                      <a:schemeClr val="dk1"/>
                    </a:solidFill>
                    <a:latin typeface="Avenir"/>
                    <a:ea typeface="Avenir"/>
                    <a:cs typeface="Avenir"/>
                    <a:sym typeface="Avenir"/>
                  </a:rPr>
                  <a:t>(128 -&gt; 32 dim)</a:t>
                </a:r>
                <a:endParaRPr b="0" i="0" sz="1050" u="none" cap="none" strike="noStrike">
                  <a:solidFill>
                    <a:schemeClr val="dk1"/>
                  </a:solidFill>
                  <a:latin typeface="Avenir"/>
                  <a:ea typeface="Avenir"/>
                  <a:cs typeface="Avenir"/>
                  <a:sym typeface="Avenir"/>
                </a:endParaRPr>
              </a:p>
            </p:txBody>
          </p:sp>
          <p:sp>
            <p:nvSpPr>
              <p:cNvPr id="202" name="Google Shape;202;p21"/>
              <p:cNvSpPr/>
              <p:nvPr/>
            </p:nvSpPr>
            <p:spPr>
              <a:xfrm>
                <a:off x="7381879" y="4443599"/>
                <a:ext cx="437771" cy="1270244"/>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600" u="none" cap="none" strike="noStrike">
                    <a:solidFill>
                      <a:schemeClr val="dk1"/>
                    </a:solidFill>
                    <a:latin typeface="Avenir"/>
                    <a:ea typeface="Avenir"/>
                    <a:cs typeface="Avenir"/>
                    <a:sym typeface="Avenir"/>
                  </a:rPr>
                  <a:t>RELU</a:t>
                </a:r>
                <a:endParaRPr/>
              </a:p>
            </p:txBody>
          </p:sp>
          <p:sp>
            <p:nvSpPr>
              <p:cNvPr id="203" name="Google Shape;203;p21"/>
              <p:cNvSpPr/>
              <p:nvPr/>
            </p:nvSpPr>
            <p:spPr>
              <a:xfrm>
                <a:off x="7973418" y="4071117"/>
                <a:ext cx="343728" cy="1947295"/>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400" u="none" cap="none" strike="noStrike">
                    <a:solidFill>
                      <a:schemeClr val="dk1"/>
                    </a:solidFill>
                    <a:latin typeface="Avenir"/>
                    <a:ea typeface="Avenir"/>
                    <a:cs typeface="Avenir"/>
                    <a:sym typeface="Avenir"/>
                  </a:rPr>
                  <a:t>Dropout</a:t>
                </a:r>
                <a:endParaRPr/>
              </a:p>
              <a:p>
                <a:pPr indent="0" lvl="0" marL="0" marR="0" rtl="0" algn="ctr">
                  <a:lnSpc>
                    <a:spcPct val="100000"/>
                  </a:lnSpc>
                  <a:spcBef>
                    <a:spcPts val="0"/>
                  </a:spcBef>
                  <a:spcAft>
                    <a:spcPts val="0"/>
                  </a:spcAft>
                  <a:buNone/>
                </a:pPr>
                <a:r>
                  <a:rPr b="0" i="0" lang="en-GB" sz="600" u="none" cap="none" strike="noStrike">
                    <a:solidFill>
                      <a:schemeClr val="dk1"/>
                    </a:solidFill>
                    <a:latin typeface="Avenir"/>
                    <a:ea typeface="Avenir"/>
                    <a:cs typeface="Avenir"/>
                    <a:sym typeface="Avenir"/>
                  </a:rPr>
                  <a:t>(.2)</a:t>
                </a:r>
                <a:endParaRPr/>
              </a:p>
            </p:txBody>
          </p:sp>
          <p:sp>
            <p:nvSpPr>
              <p:cNvPr id="204" name="Google Shape;204;p21"/>
              <p:cNvSpPr/>
              <p:nvPr/>
            </p:nvSpPr>
            <p:spPr>
              <a:xfrm>
                <a:off x="8470915" y="4056666"/>
                <a:ext cx="907419" cy="1866449"/>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050" u="none" cap="none" strike="noStrike">
                    <a:solidFill>
                      <a:schemeClr val="dk1"/>
                    </a:solidFill>
                    <a:latin typeface="Avenir"/>
                    <a:ea typeface="Avenir"/>
                    <a:cs typeface="Avenir"/>
                    <a:sym typeface="Avenir"/>
                  </a:rPr>
                  <a:t>Second Linear Layer</a:t>
                </a:r>
                <a:endParaRPr/>
              </a:p>
              <a:p>
                <a:pPr indent="0" lvl="0" marL="0" marR="0" rtl="0" algn="ctr">
                  <a:lnSpc>
                    <a:spcPct val="100000"/>
                  </a:lnSpc>
                  <a:spcBef>
                    <a:spcPts val="0"/>
                  </a:spcBef>
                  <a:spcAft>
                    <a:spcPts val="0"/>
                  </a:spcAft>
                  <a:buNone/>
                </a:pPr>
                <a:r>
                  <a:rPr b="0" i="0" lang="en-GB" sz="1050" u="none" cap="none" strike="noStrike">
                    <a:solidFill>
                      <a:schemeClr val="dk1"/>
                    </a:solidFill>
                    <a:latin typeface="Avenir"/>
                    <a:ea typeface="Avenir"/>
                    <a:cs typeface="Avenir"/>
                    <a:sym typeface="Avenir"/>
                  </a:rPr>
                  <a:t> </a:t>
                </a:r>
                <a:r>
                  <a:rPr b="0" i="0" lang="en-GB" sz="1000" u="none" cap="none" strike="noStrike">
                    <a:solidFill>
                      <a:schemeClr val="dk1"/>
                    </a:solidFill>
                    <a:latin typeface="Avenir"/>
                    <a:ea typeface="Avenir"/>
                    <a:cs typeface="Avenir"/>
                    <a:sym typeface="Avenir"/>
                  </a:rPr>
                  <a:t>(32 -&gt; 1 dim)</a:t>
                </a:r>
                <a:endParaRPr b="0" i="0" sz="1050" u="none" cap="none" strike="noStrike">
                  <a:solidFill>
                    <a:schemeClr val="dk1"/>
                  </a:solidFill>
                  <a:latin typeface="Avenir"/>
                  <a:ea typeface="Avenir"/>
                  <a:cs typeface="Avenir"/>
                  <a:sym typeface="Avenir"/>
                </a:endParaRPr>
              </a:p>
            </p:txBody>
          </p:sp>
          <p:sp>
            <p:nvSpPr>
              <p:cNvPr id="205" name="Google Shape;205;p21"/>
              <p:cNvSpPr/>
              <p:nvPr/>
            </p:nvSpPr>
            <p:spPr>
              <a:xfrm>
                <a:off x="9520339" y="4417939"/>
                <a:ext cx="437771" cy="1270244"/>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600" u="none" cap="none" strike="noStrike">
                    <a:solidFill>
                      <a:schemeClr val="dk1"/>
                    </a:solidFill>
                    <a:latin typeface="Avenir"/>
                    <a:ea typeface="Avenir"/>
                    <a:cs typeface="Avenir"/>
                    <a:sym typeface="Avenir"/>
                  </a:rPr>
                  <a:t>RELU</a:t>
                </a:r>
                <a:endParaRPr/>
              </a:p>
            </p:txBody>
          </p:sp>
          <p:sp>
            <p:nvSpPr>
              <p:cNvPr id="206" name="Google Shape;206;p21"/>
              <p:cNvSpPr/>
              <p:nvPr/>
            </p:nvSpPr>
            <p:spPr>
              <a:xfrm>
                <a:off x="10081465" y="4065132"/>
                <a:ext cx="343728" cy="1947295"/>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400" u="none" cap="none" strike="noStrike">
                    <a:solidFill>
                      <a:schemeClr val="dk1"/>
                    </a:solidFill>
                    <a:latin typeface="Avenir"/>
                    <a:ea typeface="Avenir"/>
                    <a:cs typeface="Avenir"/>
                    <a:sym typeface="Avenir"/>
                  </a:rPr>
                  <a:t>Dropout</a:t>
                </a:r>
                <a:endParaRPr/>
              </a:p>
              <a:p>
                <a:pPr indent="0" lvl="0" marL="0" marR="0" rtl="0" algn="ctr">
                  <a:lnSpc>
                    <a:spcPct val="100000"/>
                  </a:lnSpc>
                  <a:spcBef>
                    <a:spcPts val="0"/>
                  </a:spcBef>
                  <a:spcAft>
                    <a:spcPts val="0"/>
                  </a:spcAft>
                  <a:buNone/>
                </a:pPr>
                <a:r>
                  <a:rPr b="0" i="0" lang="en-GB" sz="600" u="none" cap="none" strike="noStrike">
                    <a:solidFill>
                      <a:schemeClr val="dk1"/>
                    </a:solidFill>
                    <a:latin typeface="Avenir"/>
                    <a:ea typeface="Avenir"/>
                    <a:cs typeface="Avenir"/>
                    <a:sym typeface="Avenir"/>
                  </a:rPr>
                  <a:t>(.2)</a:t>
                </a:r>
                <a:endParaRPr/>
              </a:p>
            </p:txBody>
          </p:sp>
          <p:cxnSp>
            <p:nvCxnSpPr>
              <p:cNvPr id="207" name="Google Shape;207;p21"/>
              <p:cNvCxnSpPr/>
              <p:nvPr/>
            </p:nvCxnSpPr>
            <p:spPr>
              <a:xfrm>
                <a:off x="7239874" y="5026692"/>
                <a:ext cx="142005" cy="0"/>
              </a:xfrm>
              <a:prstGeom prst="straightConnector1">
                <a:avLst/>
              </a:prstGeom>
              <a:noFill/>
              <a:ln cap="flat" cmpd="sng" w="9525">
                <a:solidFill>
                  <a:srgbClr val="115D81"/>
                </a:solidFill>
                <a:prstDash val="solid"/>
                <a:round/>
                <a:headEnd len="sm" w="sm" type="none"/>
                <a:tailEnd len="med" w="med" type="triangle"/>
              </a:ln>
            </p:spPr>
          </p:cxnSp>
          <p:cxnSp>
            <p:nvCxnSpPr>
              <p:cNvPr id="208" name="Google Shape;208;p21"/>
              <p:cNvCxnSpPr/>
              <p:nvPr/>
            </p:nvCxnSpPr>
            <p:spPr>
              <a:xfrm>
                <a:off x="7819650" y="5047682"/>
                <a:ext cx="159865" cy="0"/>
              </a:xfrm>
              <a:prstGeom prst="straightConnector1">
                <a:avLst/>
              </a:prstGeom>
              <a:noFill/>
              <a:ln cap="flat" cmpd="sng" w="9525">
                <a:solidFill>
                  <a:srgbClr val="115D81"/>
                </a:solidFill>
                <a:prstDash val="solid"/>
                <a:round/>
                <a:headEnd len="sm" w="sm" type="none"/>
                <a:tailEnd len="med" w="med" type="triangle"/>
              </a:ln>
            </p:spPr>
          </p:cxnSp>
          <p:cxnSp>
            <p:nvCxnSpPr>
              <p:cNvPr id="209" name="Google Shape;209;p21"/>
              <p:cNvCxnSpPr/>
              <p:nvPr/>
            </p:nvCxnSpPr>
            <p:spPr>
              <a:xfrm>
                <a:off x="8323243" y="5053061"/>
                <a:ext cx="142005" cy="0"/>
              </a:xfrm>
              <a:prstGeom prst="straightConnector1">
                <a:avLst/>
              </a:prstGeom>
              <a:noFill/>
              <a:ln cap="flat" cmpd="sng" w="9525">
                <a:solidFill>
                  <a:srgbClr val="115D81"/>
                </a:solidFill>
                <a:prstDash val="solid"/>
                <a:round/>
                <a:headEnd len="sm" w="sm" type="none"/>
                <a:tailEnd len="med" w="med" type="triangle"/>
              </a:ln>
            </p:spPr>
          </p:cxnSp>
          <p:cxnSp>
            <p:nvCxnSpPr>
              <p:cNvPr id="210" name="Google Shape;210;p21"/>
              <p:cNvCxnSpPr/>
              <p:nvPr/>
            </p:nvCxnSpPr>
            <p:spPr>
              <a:xfrm>
                <a:off x="9396984" y="5085196"/>
                <a:ext cx="142005" cy="0"/>
              </a:xfrm>
              <a:prstGeom prst="straightConnector1">
                <a:avLst/>
              </a:prstGeom>
              <a:noFill/>
              <a:ln cap="flat" cmpd="sng" w="9525">
                <a:solidFill>
                  <a:srgbClr val="115D81"/>
                </a:solidFill>
                <a:prstDash val="solid"/>
                <a:round/>
                <a:headEnd len="sm" w="sm" type="none"/>
                <a:tailEnd len="med" w="med" type="triangle"/>
              </a:ln>
            </p:spPr>
          </p:cxnSp>
          <p:cxnSp>
            <p:nvCxnSpPr>
              <p:cNvPr id="211" name="Google Shape;211;p21"/>
              <p:cNvCxnSpPr/>
              <p:nvPr/>
            </p:nvCxnSpPr>
            <p:spPr>
              <a:xfrm>
                <a:off x="9958110" y="5085196"/>
                <a:ext cx="142005" cy="0"/>
              </a:xfrm>
              <a:prstGeom prst="straightConnector1">
                <a:avLst/>
              </a:prstGeom>
              <a:noFill/>
              <a:ln cap="flat" cmpd="sng" w="9525">
                <a:solidFill>
                  <a:srgbClr val="115D81"/>
                </a:solidFill>
                <a:prstDash val="solid"/>
                <a:round/>
                <a:headEnd len="sm" w="sm" type="none"/>
                <a:tailEnd len="med" w="med" type="triangle"/>
              </a:ln>
            </p:spPr>
          </p:cxnSp>
        </p:grpSp>
      </p:grpSp>
      <p:pic>
        <p:nvPicPr>
          <p:cNvPr descr="Items | The McDonnell Genome Institute | Washington University in St. Louis" id="212" name="Google Shape;212;p21"/>
          <p:cNvPicPr preferRelativeResize="0"/>
          <p:nvPr/>
        </p:nvPicPr>
        <p:blipFill rotWithShape="1">
          <a:blip r:embed="rId7">
            <a:alphaModFix/>
          </a:blip>
          <a:srcRect b="0" l="0" r="0" t="0"/>
          <a:stretch/>
        </p:blipFill>
        <p:spPr>
          <a:xfrm>
            <a:off x="340763" y="4591842"/>
            <a:ext cx="1836363" cy="624941"/>
          </a:xfrm>
          <a:prstGeom prst="rect">
            <a:avLst/>
          </a:prstGeom>
          <a:noFill/>
          <a:ln>
            <a:noFill/>
          </a:ln>
        </p:spPr>
      </p:pic>
      <p:cxnSp>
        <p:nvCxnSpPr>
          <p:cNvPr id="213" name="Google Shape;213;p21"/>
          <p:cNvCxnSpPr>
            <a:endCxn id="192" idx="1"/>
          </p:cNvCxnSpPr>
          <p:nvPr/>
        </p:nvCxnSpPr>
        <p:spPr>
          <a:xfrm rot="-5400000">
            <a:off x="6051425" y="2856107"/>
            <a:ext cx="2281800" cy="706200"/>
          </a:xfrm>
          <a:prstGeom prst="bentConnector2">
            <a:avLst/>
          </a:prstGeom>
          <a:noFill/>
          <a:ln cap="flat" cmpd="sng" w="9525">
            <a:solidFill>
              <a:srgbClr val="115D81"/>
            </a:solidFill>
            <a:prstDash val="solid"/>
            <a:round/>
            <a:headEnd len="sm" w="sm" type="none"/>
            <a:tailEnd len="med" w="med" type="triangle"/>
          </a:ln>
        </p:spPr>
      </p:cxnSp>
      <p:cxnSp>
        <p:nvCxnSpPr>
          <p:cNvPr id="214" name="Google Shape;214;p21"/>
          <p:cNvCxnSpPr>
            <a:stCxn id="199" idx="3"/>
          </p:cNvCxnSpPr>
          <p:nvPr/>
        </p:nvCxnSpPr>
        <p:spPr>
          <a:xfrm flipH="1" rot="10800000">
            <a:off x="11299778" y="3209334"/>
            <a:ext cx="229200" cy="1934400"/>
          </a:xfrm>
          <a:prstGeom prst="bentConnector2">
            <a:avLst/>
          </a:prstGeom>
          <a:noFill/>
          <a:ln cap="flat" cmpd="sng" w="9525">
            <a:solidFill>
              <a:srgbClr val="115D81"/>
            </a:solidFill>
            <a:prstDash val="solid"/>
            <a:round/>
            <a:headEnd len="sm" w="sm" type="none"/>
            <a:tailEnd len="med" w="med" type="triangle"/>
          </a:ln>
        </p:spPr>
      </p:cxnSp>
      <p:sp>
        <p:nvSpPr>
          <p:cNvPr id="215" name="Google Shape;215;p21"/>
          <p:cNvSpPr/>
          <p:nvPr/>
        </p:nvSpPr>
        <p:spPr>
          <a:xfrm>
            <a:off x="10653582" y="816713"/>
            <a:ext cx="1247884" cy="729342"/>
          </a:xfrm>
          <a:prstGeom prst="roundRect">
            <a:avLst>
              <a:gd fmla="val 16667" name="adj"/>
            </a:avLst>
          </a:prstGeom>
          <a:solidFill>
            <a:schemeClr val="accent1"/>
          </a:solidFill>
          <a:ln cap="flat" cmpd="sng" w="25400">
            <a:solidFill>
              <a:srgbClr val="0828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400" u="none" cap="none" strike="noStrike">
                <a:solidFill>
                  <a:schemeClr val="lt1"/>
                </a:solidFill>
                <a:latin typeface="Avenir"/>
                <a:ea typeface="Avenir"/>
                <a:cs typeface="Avenir"/>
                <a:sym typeface="Avenir"/>
              </a:rPr>
              <a:t>Output</a:t>
            </a:r>
            <a:endParaRPr/>
          </a:p>
        </p:txBody>
      </p:sp>
      <p:cxnSp>
        <p:nvCxnSpPr>
          <p:cNvPr id="216" name="Google Shape;216;p21"/>
          <p:cNvCxnSpPr/>
          <p:nvPr/>
        </p:nvCxnSpPr>
        <p:spPr>
          <a:xfrm>
            <a:off x="10247623" y="118997"/>
            <a:ext cx="18159" cy="3638709"/>
          </a:xfrm>
          <a:prstGeom prst="straightConnector1">
            <a:avLst/>
          </a:prstGeom>
          <a:noFill/>
          <a:ln cap="flat" cmpd="sng" w="9525">
            <a:solidFill>
              <a:schemeClr val="dk1"/>
            </a:solidFill>
            <a:prstDash val="solid"/>
            <a:round/>
            <a:headEnd len="sm" w="sm" type="none"/>
            <a:tailEnd len="sm" w="sm" type="none"/>
          </a:ln>
        </p:spPr>
      </p:cxnSp>
      <p:sp>
        <p:nvSpPr>
          <p:cNvPr id="217" name="Google Shape;217;p21"/>
          <p:cNvSpPr/>
          <p:nvPr/>
        </p:nvSpPr>
        <p:spPr>
          <a:xfrm>
            <a:off x="10653367" y="1669119"/>
            <a:ext cx="1229725" cy="1328090"/>
          </a:xfrm>
          <a:prstGeom prst="roundRect">
            <a:avLst>
              <a:gd fmla="val 16667" name="adj"/>
            </a:avLst>
          </a:prstGeom>
          <a:gradFill>
            <a:gsLst>
              <a:gs pos="0">
                <a:srgbClr val="A8C6DD"/>
              </a:gs>
              <a:gs pos="35000">
                <a:srgbClr val="C3D5E7"/>
              </a:gs>
              <a:gs pos="100000">
                <a:srgbClr val="E8EFF6"/>
              </a:gs>
            </a:gsLst>
            <a:lin ang="16200000" scaled="0"/>
          </a:gradFill>
          <a:ln cap="flat" cmpd="sng" w="9525">
            <a:solidFill>
              <a:srgbClr val="115D8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400" u="none" cap="none" strike="noStrike">
                <a:solidFill>
                  <a:schemeClr val="dk1"/>
                </a:solidFill>
                <a:latin typeface="Avenir"/>
                <a:ea typeface="Avenir"/>
                <a:cs typeface="Avenir"/>
                <a:sym typeface="Avenir"/>
              </a:rPr>
              <a:t>1-D IC50 Prediction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grpSp>
        <p:nvGrpSpPr>
          <p:cNvPr id="222" name="Google Shape;222;p3"/>
          <p:cNvGrpSpPr/>
          <p:nvPr/>
        </p:nvGrpSpPr>
        <p:grpSpPr>
          <a:xfrm>
            <a:off x="673768" y="1202172"/>
            <a:ext cx="10680032" cy="4974791"/>
            <a:chOff x="673768" y="1202172"/>
            <a:chExt cx="10680032" cy="4974791"/>
          </a:xfrm>
        </p:grpSpPr>
        <p:cxnSp>
          <p:nvCxnSpPr>
            <p:cNvPr id="223" name="Google Shape;223;p3"/>
            <p:cNvCxnSpPr/>
            <p:nvPr/>
          </p:nvCxnSpPr>
          <p:spPr>
            <a:xfrm>
              <a:off x="673768" y="1202172"/>
              <a:ext cx="10680032" cy="0"/>
            </a:xfrm>
            <a:prstGeom prst="straightConnector1">
              <a:avLst/>
            </a:prstGeom>
            <a:noFill/>
            <a:ln cap="flat" cmpd="sng" w="28575">
              <a:solidFill>
                <a:srgbClr val="82CAEB"/>
              </a:solidFill>
              <a:prstDash val="solid"/>
              <a:miter lim="800000"/>
              <a:headEnd len="sm" w="sm" type="none"/>
              <a:tailEnd len="sm" w="sm" type="none"/>
            </a:ln>
          </p:spPr>
        </p:cxnSp>
        <p:cxnSp>
          <p:nvCxnSpPr>
            <p:cNvPr id="224" name="Google Shape;224;p3"/>
            <p:cNvCxnSpPr/>
            <p:nvPr/>
          </p:nvCxnSpPr>
          <p:spPr>
            <a:xfrm>
              <a:off x="673768" y="6176963"/>
              <a:ext cx="10680032" cy="0"/>
            </a:xfrm>
            <a:prstGeom prst="straightConnector1">
              <a:avLst/>
            </a:prstGeom>
            <a:noFill/>
            <a:ln cap="flat" cmpd="sng" w="28575">
              <a:solidFill>
                <a:srgbClr val="82CAEB"/>
              </a:solidFill>
              <a:prstDash val="solid"/>
              <a:miter lim="800000"/>
              <a:headEnd len="sm" w="sm" type="none"/>
              <a:tailEnd len="sm" w="sm" type="none"/>
            </a:ln>
          </p:spPr>
        </p:cxnSp>
      </p:grpSp>
      <p:sp>
        <p:nvSpPr>
          <p:cNvPr id="225" name="Google Shape;225;p3"/>
          <p:cNvSpPr txBox="1"/>
          <p:nvPr>
            <p:ph type="title"/>
          </p:nvPr>
        </p:nvSpPr>
        <p:spPr>
          <a:xfrm>
            <a:off x="838200" y="96896"/>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venir"/>
              <a:buNone/>
            </a:pPr>
            <a:r>
              <a:rPr b="1" lang="en-GB">
                <a:solidFill>
                  <a:schemeClr val="dk2"/>
                </a:solidFill>
                <a:latin typeface="Avenir"/>
                <a:ea typeface="Avenir"/>
                <a:cs typeface="Avenir"/>
                <a:sym typeface="Avenir"/>
              </a:rPr>
              <a:t>Our Solution</a:t>
            </a:r>
            <a:endParaRPr b="1">
              <a:solidFill>
                <a:schemeClr val="dk2"/>
              </a:solidFill>
            </a:endParaRPr>
          </a:p>
        </p:txBody>
      </p:sp>
      <p:grpSp>
        <p:nvGrpSpPr>
          <p:cNvPr id="226" name="Google Shape;226;p3"/>
          <p:cNvGrpSpPr/>
          <p:nvPr/>
        </p:nvGrpSpPr>
        <p:grpSpPr>
          <a:xfrm>
            <a:off x="838200" y="1607144"/>
            <a:ext cx="6120740" cy="4347726"/>
            <a:chOff x="0" y="1805"/>
            <a:chExt cx="6120740" cy="4347726"/>
          </a:xfrm>
        </p:grpSpPr>
        <p:sp>
          <p:nvSpPr>
            <p:cNvPr id="227" name="Google Shape;227;p3"/>
            <p:cNvSpPr/>
            <p:nvPr/>
          </p:nvSpPr>
          <p:spPr>
            <a:xfrm>
              <a:off x="0" y="1805"/>
              <a:ext cx="6120740" cy="915310"/>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276881" y="207750"/>
              <a:ext cx="503420" cy="503420"/>
            </a:xfrm>
            <a:prstGeom prst="rect">
              <a:avLst/>
            </a:prstGeom>
            <a:blipFill rotWithShape="1">
              <a:blip r:embed="rId3">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1057183" y="1805"/>
              <a:ext cx="5063556" cy="91531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txBox="1"/>
            <p:nvPr/>
          </p:nvSpPr>
          <p:spPr>
            <a:xfrm>
              <a:off x="1057183" y="1805"/>
              <a:ext cx="5063556" cy="915310"/>
            </a:xfrm>
            <a:prstGeom prst="rect">
              <a:avLst/>
            </a:prstGeom>
            <a:noFill/>
            <a:ln>
              <a:noFill/>
            </a:ln>
          </p:spPr>
          <p:txBody>
            <a:bodyPr anchorCtr="0" anchor="ctr" bIns="96850" lIns="96850" spcFirstLastPara="1" rIns="96850" wrap="square" tIns="96850">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Avenir"/>
                  <a:ea typeface="Avenir"/>
                  <a:cs typeface="Avenir"/>
                  <a:sym typeface="Avenir"/>
                </a:rPr>
                <a:t>Utilize a personalised proteomics approach to predict drug potency based on cancer cell line models</a:t>
              </a:r>
              <a:endParaRPr b="0" i="0" sz="1500" u="none" cap="none" strike="noStrike">
                <a:solidFill>
                  <a:srgbClr val="000000"/>
                </a:solidFill>
                <a:latin typeface="Avenir"/>
                <a:ea typeface="Avenir"/>
                <a:cs typeface="Avenir"/>
                <a:sym typeface="Avenir"/>
              </a:endParaRPr>
            </a:p>
          </p:txBody>
        </p:sp>
        <p:sp>
          <p:nvSpPr>
            <p:cNvPr id="231" name="Google Shape;231;p3"/>
            <p:cNvSpPr/>
            <p:nvPr/>
          </p:nvSpPr>
          <p:spPr>
            <a:xfrm>
              <a:off x="0" y="1145944"/>
              <a:ext cx="6120740" cy="915310"/>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276881" y="1351889"/>
              <a:ext cx="503420" cy="503420"/>
            </a:xfrm>
            <a:prstGeom prst="rect">
              <a:avLst/>
            </a:prstGeom>
            <a:blipFill rotWithShape="1">
              <a:blip r:embed="rId4">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1057183" y="1145944"/>
              <a:ext cx="5063556" cy="91531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txBox="1"/>
            <p:nvPr/>
          </p:nvSpPr>
          <p:spPr>
            <a:xfrm>
              <a:off x="1057183" y="1145944"/>
              <a:ext cx="5063556" cy="915310"/>
            </a:xfrm>
            <a:prstGeom prst="rect">
              <a:avLst/>
            </a:prstGeom>
            <a:noFill/>
            <a:ln>
              <a:noFill/>
            </a:ln>
          </p:spPr>
          <p:txBody>
            <a:bodyPr anchorCtr="0" anchor="ctr" bIns="96850" lIns="96850" spcFirstLastPara="1" rIns="96850" wrap="square" tIns="96850">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Avenir"/>
                  <a:ea typeface="Avenir"/>
                  <a:cs typeface="Avenir"/>
                  <a:sym typeface="Avenir"/>
                </a:rPr>
                <a:t>Build a pathway-based ML architecture trained on 1,030 inputs of patient specific data and IC50 target values across 200 drugs in 300 different cancer cell lines</a:t>
              </a:r>
              <a:endParaRPr b="0" i="0" sz="1500" u="none" cap="none" strike="noStrike">
                <a:solidFill>
                  <a:srgbClr val="000000"/>
                </a:solidFill>
                <a:latin typeface="Avenir"/>
                <a:ea typeface="Avenir"/>
                <a:cs typeface="Avenir"/>
                <a:sym typeface="Avenir"/>
              </a:endParaRPr>
            </a:p>
          </p:txBody>
        </p:sp>
        <p:sp>
          <p:nvSpPr>
            <p:cNvPr id="235" name="Google Shape;235;p3"/>
            <p:cNvSpPr/>
            <p:nvPr/>
          </p:nvSpPr>
          <p:spPr>
            <a:xfrm>
              <a:off x="0" y="2290082"/>
              <a:ext cx="6120740" cy="915310"/>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276881" y="2496027"/>
              <a:ext cx="503420" cy="503420"/>
            </a:xfrm>
            <a:prstGeom prst="rect">
              <a:avLst/>
            </a:prstGeom>
            <a:blipFill rotWithShape="1">
              <a:blip r:embed="rId5">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1057183" y="2290082"/>
              <a:ext cx="5063556" cy="91531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txBox="1"/>
            <p:nvPr/>
          </p:nvSpPr>
          <p:spPr>
            <a:xfrm>
              <a:off x="1057183" y="2290082"/>
              <a:ext cx="5063556" cy="915310"/>
            </a:xfrm>
            <a:prstGeom prst="rect">
              <a:avLst/>
            </a:prstGeom>
            <a:noFill/>
            <a:ln>
              <a:noFill/>
            </a:ln>
          </p:spPr>
          <p:txBody>
            <a:bodyPr anchorCtr="0" anchor="ctr" bIns="96850" lIns="96850" spcFirstLastPara="1" rIns="96850" wrap="square" tIns="96850">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Avenir"/>
                  <a:ea typeface="Avenir"/>
                  <a:cs typeface="Avenir"/>
                  <a:sym typeface="Avenir"/>
                </a:rPr>
                <a:t>Enable novel drug-lead input and predict their IC50 response across genotypic and phenotypic parameters of interest based on the trained model.</a:t>
              </a:r>
              <a:endParaRPr b="0" i="0" sz="1500" u="none" cap="none" strike="noStrike">
                <a:solidFill>
                  <a:srgbClr val="000000"/>
                </a:solidFill>
                <a:latin typeface="Avenir"/>
                <a:ea typeface="Avenir"/>
                <a:cs typeface="Avenir"/>
                <a:sym typeface="Avenir"/>
              </a:endParaRPr>
            </a:p>
          </p:txBody>
        </p:sp>
        <p:sp>
          <p:nvSpPr>
            <p:cNvPr id="239" name="Google Shape;239;p3"/>
            <p:cNvSpPr/>
            <p:nvPr/>
          </p:nvSpPr>
          <p:spPr>
            <a:xfrm>
              <a:off x="0" y="3434221"/>
              <a:ext cx="6120740" cy="915310"/>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276881" y="3640166"/>
              <a:ext cx="503420" cy="503420"/>
            </a:xfrm>
            <a:prstGeom prst="rect">
              <a:avLst/>
            </a:prstGeom>
            <a:blipFill rotWithShape="1">
              <a:blip r:embed="rId6">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1057183" y="3434221"/>
              <a:ext cx="5063556" cy="91531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txBox="1"/>
            <p:nvPr/>
          </p:nvSpPr>
          <p:spPr>
            <a:xfrm>
              <a:off x="1057183" y="3434221"/>
              <a:ext cx="5063556" cy="915310"/>
            </a:xfrm>
            <a:prstGeom prst="rect">
              <a:avLst/>
            </a:prstGeom>
            <a:noFill/>
            <a:ln>
              <a:noFill/>
            </a:ln>
          </p:spPr>
          <p:txBody>
            <a:bodyPr anchorCtr="0" anchor="ctr" bIns="96850" lIns="96850" spcFirstLastPara="1" rIns="96850" wrap="square" tIns="96850">
              <a:noAutofit/>
            </a:bodyPr>
            <a:lstStyle/>
            <a:p>
              <a:pPr indent="0" lvl="0" marL="0" marR="0" rtl="0" algn="l">
                <a:lnSpc>
                  <a:spcPct val="100000"/>
                </a:lnSpc>
                <a:spcBef>
                  <a:spcPts val="0"/>
                </a:spcBef>
                <a:spcAft>
                  <a:spcPts val="0"/>
                </a:spcAft>
                <a:buClr>
                  <a:srgbClr val="000000"/>
                </a:buClr>
                <a:buSzPts val="1500"/>
                <a:buFont typeface="Arial"/>
                <a:buNone/>
              </a:pPr>
              <a:r>
                <a:rPr b="1" i="1" lang="en-GB" sz="1500" u="none" cap="none" strike="noStrike">
                  <a:solidFill>
                    <a:srgbClr val="000000"/>
                  </a:solidFill>
                  <a:latin typeface="Avenir"/>
                  <a:ea typeface="Avenir"/>
                  <a:cs typeface="Avenir"/>
                  <a:sym typeface="Avenir"/>
                </a:rPr>
                <a:t>85% accuracy (right) + 75% accuracy plasma proteomic response linear classifier (not shown)</a:t>
              </a:r>
              <a:endParaRPr b="0" i="0" sz="1500" u="none" cap="none" strike="noStrike">
                <a:solidFill>
                  <a:srgbClr val="000000"/>
                </a:solidFill>
                <a:latin typeface="Avenir"/>
                <a:ea typeface="Avenir"/>
                <a:cs typeface="Avenir"/>
                <a:sym typeface="Avenir"/>
              </a:endParaRPr>
            </a:p>
          </p:txBody>
        </p:sp>
      </p:grpSp>
      <p:pic>
        <p:nvPicPr>
          <p:cNvPr id="243" name="Google Shape;243;p3"/>
          <p:cNvPicPr preferRelativeResize="0"/>
          <p:nvPr/>
        </p:nvPicPr>
        <p:blipFill rotWithShape="1">
          <a:blip r:embed="rId7">
            <a:alphaModFix/>
          </a:blip>
          <a:srcRect b="0" l="0" r="0" t="5222"/>
          <a:stretch/>
        </p:blipFill>
        <p:spPr>
          <a:xfrm>
            <a:off x="6958940" y="1605339"/>
            <a:ext cx="4591066" cy="43513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cxnSp>
        <p:nvCxnSpPr>
          <p:cNvPr id="248" name="Google Shape;248;p6"/>
          <p:cNvCxnSpPr/>
          <p:nvPr/>
        </p:nvCxnSpPr>
        <p:spPr>
          <a:xfrm>
            <a:off x="755984" y="1303772"/>
            <a:ext cx="10680032" cy="0"/>
          </a:xfrm>
          <a:prstGeom prst="straightConnector1">
            <a:avLst/>
          </a:prstGeom>
          <a:noFill/>
          <a:ln cap="flat" cmpd="sng" w="28575">
            <a:solidFill>
              <a:srgbClr val="82CAEB"/>
            </a:solidFill>
            <a:prstDash val="solid"/>
            <a:miter lim="800000"/>
            <a:headEnd len="sm" w="sm" type="none"/>
            <a:tailEnd len="sm" w="sm" type="none"/>
          </a:ln>
        </p:spPr>
      </p:cxnSp>
      <p:sp>
        <p:nvSpPr>
          <p:cNvPr id="249" name="Google Shape;249;p6"/>
          <p:cNvSpPr txBox="1"/>
          <p:nvPr>
            <p:ph type="title"/>
          </p:nvPr>
        </p:nvSpPr>
        <p:spPr>
          <a:xfrm>
            <a:off x="838200" y="171673"/>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venir"/>
              <a:buNone/>
            </a:pPr>
            <a:r>
              <a:rPr b="1" lang="en-GB">
                <a:solidFill>
                  <a:schemeClr val="dk2"/>
                </a:solidFill>
                <a:latin typeface="Avenir"/>
                <a:ea typeface="Avenir"/>
                <a:cs typeface="Avenir"/>
                <a:sym typeface="Avenir"/>
              </a:rPr>
              <a:t>Benefits &amp; Applications</a:t>
            </a:r>
            <a:endParaRPr b="1">
              <a:solidFill>
                <a:schemeClr val="dk2"/>
              </a:solidFill>
            </a:endParaRPr>
          </a:p>
        </p:txBody>
      </p:sp>
      <p:grpSp>
        <p:nvGrpSpPr>
          <p:cNvPr id="250" name="Google Shape;250;p6"/>
          <p:cNvGrpSpPr/>
          <p:nvPr/>
        </p:nvGrpSpPr>
        <p:grpSpPr>
          <a:xfrm>
            <a:off x="1417656" y="1500739"/>
            <a:ext cx="9356687" cy="4477688"/>
            <a:chOff x="0" y="3503"/>
            <a:chExt cx="9356687" cy="4477688"/>
          </a:xfrm>
        </p:grpSpPr>
        <p:sp>
          <p:nvSpPr>
            <p:cNvPr id="251" name="Google Shape;251;p6"/>
            <p:cNvSpPr/>
            <p:nvPr/>
          </p:nvSpPr>
          <p:spPr>
            <a:xfrm>
              <a:off x="0" y="3503"/>
              <a:ext cx="9356687" cy="746281"/>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225750" y="171416"/>
              <a:ext cx="410454" cy="410454"/>
            </a:xfrm>
            <a:prstGeom prst="rect">
              <a:avLst/>
            </a:prstGeom>
            <a:blipFill rotWithShape="1">
              <a:blip r:embed="rId3">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861954" y="3503"/>
              <a:ext cx="8494732" cy="74628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txBox="1"/>
            <p:nvPr/>
          </p:nvSpPr>
          <p:spPr>
            <a:xfrm>
              <a:off x="861954" y="3503"/>
              <a:ext cx="8494732" cy="746281"/>
            </a:xfrm>
            <a:prstGeom prst="rect">
              <a:avLst/>
            </a:prstGeom>
            <a:noFill/>
            <a:ln>
              <a:noFill/>
            </a:ln>
          </p:spPr>
          <p:txBody>
            <a:bodyPr anchorCtr="0" anchor="ctr" bIns="78975" lIns="78975" spcFirstLastPara="1" rIns="78975" wrap="square" tIns="78975">
              <a:noAutofit/>
            </a:bodyPr>
            <a:lstStyle/>
            <a:p>
              <a:pPr indent="0" lvl="0" marL="0" marR="0" rtl="0" algn="l">
                <a:lnSpc>
                  <a:spcPct val="100000"/>
                </a:lnSpc>
                <a:spcBef>
                  <a:spcPts val="0"/>
                </a:spcBef>
                <a:spcAft>
                  <a:spcPts val="0"/>
                </a:spcAft>
                <a:buClr>
                  <a:srgbClr val="000000"/>
                </a:buClr>
                <a:buSzPts val="1900"/>
                <a:buFont typeface="Arial"/>
                <a:buNone/>
              </a:pPr>
              <a:r>
                <a:rPr b="0" i="0" lang="en-GB" sz="1900" u="none" cap="none" strike="noStrike">
                  <a:solidFill>
                    <a:srgbClr val="000000"/>
                  </a:solidFill>
                  <a:latin typeface="Avenir"/>
                  <a:ea typeface="Avenir"/>
                  <a:cs typeface="Avenir"/>
                  <a:sym typeface="Avenir"/>
                </a:rPr>
                <a:t>Immediate predictions with stream-lined physical testing parameters</a:t>
              </a:r>
              <a:endParaRPr b="0" i="0" sz="1900" u="none" cap="none" strike="noStrike">
                <a:solidFill>
                  <a:srgbClr val="000000"/>
                </a:solidFill>
                <a:latin typeface="Avenir"/>
                <a:ea typeface="Avenir"/>
                <a:cs typeface="Avenir"/>
                <a:sym typeface="Avenir"/>
              </a:endParaRPr>
            </a:p>
          </p:txBody>
        </p:sp>
        <p:sp>
          <p:nvSpPr>
            <p:cNvPr id="255" name="Google Shape;255;p6"/>
            <p:cNvSpPr/>
            <p:nvPr/>
          </p:nvSpPr>
          <p:spPr>
            <a:xfrm>
              <a:off x="0" y="936355"/>
              <a:ext cx="9356687" cy="746281"/>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225750" y="1104268"/>
              <a:ext cx="410454" cy="410454"/>
            </a:xfrm>
            <a:prstGeom prst="rect">
              <a:avLst/>
            </a:prstGeom>
            <a:blipFill rotWithShape="1">
              <a:blip r:embed="rId4">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861954" y="936355"/>
              <a:ext cx="8494732" cy="74628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txBox="1"/>
            <p:nvPr/>
          </p:nvSpPr>
          <p:spPr>
            <a:xfrm>
              <a:off x="861954" y="936355"/>
              <a:ext cx="8494732" cy="746281"/>
            </a:xfrm>
            <a:prstGeom prst="rect">
              <a:avLst/>
            </a:prstGeom>
            <a:noFill/>
            <a:ln>
              <a:noFill/>
            </a:ln>
          </p:spPr>
          <p:txBody>
            <a:bodyPr anchorCtr="0" anchor="ctr" bIns="78975" lIns="78975" spcFirstLastPara="1" rIns="78975" wrap="square" tIns="78975">
              <a:noAutofit/>
            </a:bodyPr>
            <a:lstStyle/>
            <a:p>
              <a:pPr indent="0" lvl="0" marL="0" marR="0" rtl="0" algn="l">
                <a:lnSpc>
                  <a:spcPct val="100000"/>
                </a:lnSpc>
                <a:spcBef>
                  <a:spcPts val="0"/>
                </a:spcBef>
                <a:spcAft>
                  <a:spcPts val="0"/>
                </a:spcAft>
                <a:buClr>
                  <a:srgbClr val="000000"/>
                </a:buClr>
                <a:buSzPts val="1900"/>
                <a:buFont typeface="Arial"/>
                <a:buNone/>
              </a:pPr>
              <a:r>
                <a:rPr b="0" i="0" lang="en-GB" sz="1900" u="none" cap="none" strike="noStrike">
                  <a:solidFill>
                    <a:srgbClr val="000000"/>
                  </a:solidFill>
                  <a:latin typeface="Avenir"/>
                  <a:ea typeface="Avenir"/>
                  <a:cs typeface="Avenir"/>
                  <a:sym typeface="Avenir"/>
                </a:rPr>
                <a:t>Streamlines early-phase drug development and accelerate drug discovery pipeline</a:t>
              </a:r>
              <a:endParaRPr b="0" i="0" sz="1900" u="none" cap="none" strike="noStrike">
                <a:solidFill>
                  <a:srgbClr val="000000"/>
                </a:solidFill>
                <a:latin typeface="Avenir"/>
                <a:ea typeface="Avenir"/>
                <a:cs typeface="Avenir"/>
                <a:sym typeface="Avenir"/>
              </a:endParaRPr>
            </a:p>
          </p:txBody>
        </p:sp>
        <p:sp>
          <p:nvSpPr>
            <p:cNvPr id="259" name="Google Shape;259;p6"/>
            <p:cNvSpPr/>
            <p:nvPr/>
          </p:nvSpPr>
          <p:spPr>
            <a:xfrm>
              <a:off x="0" y="1869206"/>
              <a:ext cx="9356687" cy="746281"/>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225750" y="2037120"/>
              <a:ext cx="410454" cy="410454"/>
            </a:xfrm>
            <a:prstGeom prst="rect">
              <a:avLst/>
            </a:prstGeom>
            <a:blipFill rotWithShape="1">
              <a:blip r:embed="rId5">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861954" y="1869206"/>
              <a:ext cx="8494732" cy="74628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txBox="1"/>
            <p:nvPr/>
          </p:nvSpPr>
          <p:spPr>
            <a:xfrm>
              <a:off x="861954" y="1869206"/>
              <a:ext cx="8494732" cy="746281"/>
            </a:xfrm>
            <a:prstGeom prst="rect">
              <a:avLst/>
            </a:prstGeom>
            <a:noFill/>
            <a:ln>
              <a:noFill/>
            </a:ln>
          </p:spPr>
          <p:txBody>
            <a:bodyPr anchorCtr="0" anchor="ctr" bIns="78975" lIns="78975" spcFirstLastPara="1" rIns="78975" wrap="square" tIns="78975">
              <a:noAutofit/>
            </a:bodyPr>
            <a:lstStyle/>
            <a:p>
              <a:pPr indent="0" lvl="0" marL="0" marR="0" rtl="0" algn="l">
                <a:lnSpc>
                  <a:spcPct val="100000"/>
                </a:lnSpc>
                <a:spcBef>
                  <a:spcPts val="0"/>
                </a:spcBef>
                <a:spcAft>
                  <a:spcPts val="0"/>
                </a:spcAft>
                <a:buClr>
                  <a:srgbClr val="000000"/>
                </a:buClr>
                <a:buSzPts val="1900"/>
                <a:buFont typeface="Arial"/>
                <a:buNone/>
              </a:pPr>
              <a:r>
                <a:rPr b="0" i="0" lang="en-GB" sz="1900" u="none" cap="none" strike="noStrike">
                  <a:solidFill>
                    <a:srgbClr val="000000"/>
                  </a:solidFill>
                  <a:latin typeface="Avenir"/>
                  <a:ea typeface="Avenir"/>
                  <a:cs typeface="Avenir"/>
                  <a:sym typeface="Avenir"/>
                </a:rPr>
                <a:t>Reduces costs associated with lab tests and experimental setups.</a:t>
              </a:r>
              <a:endParaRPr b="0" i="0" sz="1900" u="none" cap="none" strike="noStrike">
                <a:solidFill>
                  <a:srgbClr val="000000"/>
                </a:solidFill>
                <a:latin typeface="Avenir"/>
                <a:ea typeface="Avenir"/>
                <a:cs typeface="Avenir"/>
                <a:sym typeface="Avenir"/>
              </a:endParaRPr>
            </a:p>
          </p:txBody>
        </p:sp>
        <p:sp>
          <p:nvSpPr>
            <p:cNvPr id="263" name="Google Shape;263;p6"/>
            <p:cNvSpPr/>
            <p:nvPr/>
          </p:nvSpPr>
          <p:spPr>
            <a:xfrm>
              <a:off x="0" y="2802058"/>
              <a:ext cx="9356687" cy="746281"/>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
            <p:cNvSpPr/>
            <p:nvPr/>
          </p:nvSpPr>
          <p:spPr>
            <a:xfrm>
              <a:off x="225750" y="2969971"/>
              <a:ext cx="410454" cy="410454"/>
            </a:xfrm>
            <a:prstGeom prst="rect">
              <a:avLst/>
            </a:prstGeom>
            <a:blipFill rotWithShape="1">
              <a:blip r:embed="rId6">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a:off x="861954" y="2802058"/>
              <a:ext cx="8494732" cy="74628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txBox="1"/>
            <p:nvPr/>
          </p:nvSpPr>
          <p:spPr>
            <a:xfrm>
              <a:off x="861954" y="2802058"/>
              <a:ext cx="8494732" cy="746281"/>
            </a:xfrm>
            <a:prstGeom prst="rect">
              <a:avLst/>
            </a:prstGeom>
            <a:noFill/>
            <a:ln>
              <a:noFill/>
            </a:ln>
          </p:spPr>
          <p:txBody>
            <a:bodyPr anchorCtr="0" anchor="ctr" bIns="78975" lIns="78975" spcFirstLastPara="1" rIns="78975" wrap="square" tIns="78975">
              <a:noAutofit/>
            </a:bodyPr>
            <a:lstStyle/>
            <a:p>
              <a:pPr indent="0" lvl="0" marL="0" marR="0" rtl="0" algn="l">
                <a:lnSpc>
                  <a:spcPct val="100000"/>
                </a:lnSpc>
                <a:spcBef>
                  <a:spcPts val="0"/>
                </a:spcBef>
                <a:spcAft>
                  <a:spcPts val="0"/>
                </a:spcAft>
                <a:buClr>
                  <a:srgbClr val="000000"/>
                </a:buClr>
                <a:buSzPts val="1900"/>
                <a:buFont typeface="Arial"/>
                <a:buNone/>
              </a:pPr>
              <a:r>
                <a:rPr b="0" i="0" lang="en-GB" sz="1900" u="none" cap="none" strike="noStrike">
                  <a:solidFill>
                    <a:srgbClr val="000000"/>
                  </a:solidFill>
                  <a:latin typeface="Avenir"/>
                  <a:ea typeface="Avenir"/>
                  <a:cs typeface="Avenir"/>
                  <a:sym typeface="Avenir"/>
                </a:rPr>
                <a:t>Can handle a large number of compounds and cell lines simultaneously.</a:t>
              </a:r>
              <a:endParaRPr b="0" i="0" sz="1900" u="none" cap="none" strike="noStrike">
                <a:solidFill>
                  <a:srgbClr val="000000"/>
                </a:solidFill>
                <a:latin typeface="Avenir"/>
                <a:ea typeface="Avenir"/>
                <a:cs typeface="Avenir"/>
                <a:sym typeface="Avenir"/>
              </a:endParaRPr>
            </a:p>
          </p:txBody>
        </p:sp>
        <p:sp>
          <p:nvSpPr>
            <p:cNvPr id="267" name="Google Shape;267;p6"/>
            <p:cNvSpPr/>
            <p:nvPr/>
          </p:nvSpPr>
          <p:spPr>
            <a:xfrm>
              <a:off x="0" y="3734910"/>
              <a:ext cx="9356687" cy="746281"/>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225750" y="3902823"/>
              <a:ext cx="410454" cy="410454"/>
            </a:xfrm>
            <a:prstGeom prst="rect">
              <a:avLst/>
            </a:prstGeom>
            <a:blipFill rotWithShape="1">
              <a:blip r:embed="rId7">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861954" y="3734910"/>
              <a:ext cx="8494732" cy="74628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txBox="1"/>
            <p:nvPr/>
          </p:nvSpPr>
          <p:spPr>
            <a:xfrm>
              <a:off x="861954" y="3734910"/>
              <a:ext cx="8494732" cy="746281"/>
            </a:xfrm>
            <a:prstGeom prst="rect">
              <a:avLst/>
            </a:prstGeom>
            <a:noFill/>
            <a:ln>
              <a:noFill/>
            </a:ln>
          </p:spPr>
          <p:txBody>
            <a:bodyPr anchorCtr="0" anchor="ctr" bIns="78975" lIns="78975" spcFirstLastPara="1" rIns="78975" wrap="square" tIns="78975">
              <a:noAutofit/>
            </a:bodyPr>
            <a:lstStyle/>
            <a:p>
              <a:pPr indent="0" lvl="0" marL="0" marR="0" rtl="0" algn="l">
                <a:lnSpc>
                  <a:spcPct val="100000"/>
                </a:lnSpc>
                <a:spcBef>
                  <a:spcPts val="0"/>
                </a:spcBef>
                <a:spcAft>
                  <a:spcPts val="0"/>
                </a:spcAft>
                <a:buClr>
                  <a:srgbClr val="000000"/>
                </a:buClr>
                <a:buSzPts val="1900"/>
                <a:buFont typeface="Arial"/>
                <a:buNone/>
              </a:pPr>
              <a:r>
                <a:rPr b="0" i="0" lang="en-GB" sz="1900" u="none" cap="none" strike="noStrike">
                  <a:solidFill>
                    <a:srgbClr val="000000"/>
                  </a:solidFill>
                  <a:latin typeface="Avenir"/>
                  <a:ea typeface="Avenir"/>
                  <a:cs typeface="Avenir"/>
                  <a:sym typeface="Avenir"/>
                </a:rPr>
                <a:t>A personalised approach, tailoring drug treatments to specific genetic and or phenotypic profiles based on IC50 predictions</a:t>
              </a:r>
              <a:endParaRPr b="0" i="0" sz="1900" u="none" cap="none" strike="noStrike">
                <a:solidFill>
                  <a:srgbClr val="000000"/>
                </a:solidFill>
                <a:latin typeface="Avenir"/>
                <a:ea typeface="Avenir"/>
                <a:cs typeface="Avenir"/>
                <a:sym typeface="Avenir"/>
              </a:endParaRPr>
            </a:p>
          </p:txBody>
        </p:sp>
      </p:grpSp>
      <p:cxnSp>
        <p:nvCxnSpPr>
          <p:cNvPr id="271" name="Google Shape;271;p6"/>
          <p:cNvCxnSpPr/>
          <p:nvPr/>
        </p:nvCxnSpPr>
        <p:spPr>
          <a:xfrm>
            <a:off x="755984" y="6251692"/>
            <a:ext cx="10680032" cy="0"/>
          </a:xfrm>
          <a:prstGeom prst="straightConnector1">
            <a:avLst/>
          </a:prstGeom>
          <a:noFill/>
          <a:ln cap="flat" cmpd="sng" w="28575">
            <a:solidFill>
              <a:srgbClr val="82CAEB"/>
            </a:solidFill>
            <a:prstDash val="solid"/>
            <a:miter lim="800000"/>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2025-01-17T22:21:37Z</dcterms:created>
  <dc:creator>ash Menon</dc:creator>
</cp:coreProperties>
</file>